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5" r:id="rId4"/>
    <p:sldId id="276" r:id="rId5"/>
    <p:sldId id="266" r:id="rId6"/>
    <p:sldId id="274" r:id="rId7"/>
    <p:sldId id="272" r:id="rId8"/>
    <p:sldId id="268" r:id="rId9"/>
    <p:sldId id="275" r:id="rId10"/>
    <p:sldId id="260" r:id="rId11"/>
    <p:sldId id="258" r:id="rId12"/>
    <p:sldId id="264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11165-C728-4D33-8012-0A258603BB3A}" type="datetimeFigureOut">
              <a:rPr lang="ru-RU" smtClean="0"/>
              <a:t>19.03.2022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AF26C-64BF-4A4B-8A9C-1D204037D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43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AF26C-64BF-4A4B-8A9C-1D204037D10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70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триместра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(воспитательная деятельность)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«Средняя общеобразовательная школа № 39»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384" y="4931596"/>
            <a:ext cx="20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1384" y="5773525"/>
            <a:ext cx="1319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2022г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80" y="3609331"/>
            <a:ext cx="3963896" cy="22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04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«Ключевые общешкольные дела»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1209056"/>
            <a:ext cx="11029615" cy="69864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школьных классов в реализации общешкольных ключевых дел.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74073" y="1907698"/>
            <a:ext cx="764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Юные инспектора дорожного движения (ЮИД)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57043"/>
            <a:ext cx="11428252" cy="64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5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2976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«профориентация 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313" y="4822550"/>
            <a:ext cx="473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ДОК «Калевала»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3" y="2143868"/>
            <a:ext cx="299085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308764" y="1978669"/>
            <a:ext cx="7082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мероприятие в рамках Открытого регионального чемпионата «Молодые профессионалы». Организаторы «Петрозаводского медицинского колледжа» провели для ребят мастер-класс "Чистые руки" 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200" y="3571930"/>
            <a:ext cx="4032612" cy="302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192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29" y="1049874"/>
            <a:ext cx="11029616" cy="936639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«Внеурочная ДЕЯТЕЛЬНОСТь и дополнительное образование»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7827" y="5599415"/>
            <a:ext cx="71596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VII Республиканском конкурсе-фестивале "Молодежная волна", танцевальный коллектив "Затейники" (4в класс) тал лауреатом 3 степени (рук.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29" y="2083833"/>
            <a:ext cx="4427923" cy="33209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65372" y="506739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республиканский конкурс исполнителей эстрадной песни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" t="36363" r="-820"/>
          <a:stretch/>
        </p:blipFill>
        <p:spPr>
          <a:xfrm>
            <a:off x="5865221" y="2083833"/>
            <a:ext cx="589135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24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 </a:t>
            </a:r>
          </a:p>
        </p:txBody>
      </p:sp>
    </p:spTree>
    <p:extLst>
      <p:ext uri="{BB962C8B-B14F-4D97-AF65-F5344CB8AC3E}">
        <p14:creationId xmlns:p14="http://schemas.microsoft.com/office/powerpoint/2010/main" val="3255706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411211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3" y="2125683"/>
            <a:ext cx="11029615" cy="45755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воспитательной деятельности построен в соответствии с Программой воспитания.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«Ключевые общешкольные дела»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«Профориентация»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«Внеурочная деятельность и дополнительное образование»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1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808071"/>
              </p:ext>
            </p:extLst>
          </p:nvPr>
        </p:nvGraphicFramePr>
        <p:xfrm>
          <a:off x="4350327" y="1422716"/>
          <a:ext cx="7384473" cy="4875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1910">
                  <a:extLst>
                    <a:ext uri="{9D8B030D-6E8A-4147-A177-3AD203B41FA5}">
                      <a16:colId xmlns:a16="http://schemas.microsoft.com/office/drawing/2014/main" val="657951408"/>
                    </a:ext>
                  </a:extLst>
                </a:gridCol>
                <a:gridCol w="4032563">
                  <a:extLst>
                    <a:ext uri="{9D8B030D-6E8A-4147-A177-3AD203B41FA5}">
                      <a16:colId xmlns:a16="http://schemas.microsoft.com/office/drawing/2014/main" val="716465747"/>
                    </a:ext>
                  </a:extLst>
                </a:gridCol>
              </a:tblGrid>
              <a:tr h="5405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1089798"/>
                  </a:ext>
                </a:extLst>
              </a:tr>
              <a:tr h="770241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Благотворительной направленности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Благотворительной акции "Моя бабуля"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9024414"/>
                  </a:ext>
                </a:extLst>
              </a:tr>
              <a:tr h="2222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уборке города от снега. Помощь МДОУ "Детский сад № 90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№ 15», Отделение почтовой связи. Нойбранденбургская </a:t>
                      </a:r>
                      <a:r>
                        <a:rPr lang="ru-RU" sz="24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24.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0357551"/>
                  </a:ext>
                </a:extLst>
              </a:tr>
              <a:tr h="103780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Всероссийская акция "Дарите книги с любовью".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6584396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911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«Ключевые общешкольные дела»</a:t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338" b="19614"/>
          <a:stretch/>
        </p:blipFill>
        <p:spPr>
          <a:xfrm>
            <a:off x="414938" y="2043715"/>
            <a:ext cx="3763335" cy="40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2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399" t="18273" r="626" b="19650"/>
          <a:stretch/>
        </p:blipFill>
        <p:spPr>
          <a:xfrm>
            <a:off x="313509" y="2063931"/>
            <a:ext cx="5865222" cy="341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18011" y="5695406"/>
            <a:ext cx="419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«г» класс, кл рук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Багомедова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799" y="2063931"/>
            <a:ext cx="5110009" cy="3832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05749" y="6064738"/>
            <a:ext cx="446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«а» класс кл рук. Верстаков И.А.</a:t>
            </a:r>
          </a:p>
        </p:txBody>
      </p:sp>
    </p:spTree>
    <p:extLst>
      <p:ext uri="{BB962C8B-B14F-4D97-AF65-F5344CB8AC3E}">
        <p14:creationId xmlns:p14="http://schemas.microsoft.com/office/powerpoint/2010/main" val="1650879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247239"/>
              </p:ext>
            </p:extLst>
          </p:nvPr>
        </p:nvGraphicFramePr>
        <p:xfrm>
          <a:off x="166256" y="176513"/>
          <a:ext cx="11817926" cy="6898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7490">
                  <a:extLst>
                    <a:ext uri="{9D8B030D-6E8A-4147-A177-3AD203B41FA5}">
                      <a16:colId xmlns:a16="http://schemas.microsoft.com/office/drawing/2014/main" val="1937718034"/>
                    </a:ext>
                  </a:extLst>
                </a:gridCol>
                <a:gridCol w="8090436">
                  <a:extLst>
                    <a:ext uri="{9D8B030D-6E8A-4147-A177-3AD203B41FA5}">
                      <a16:colId xmlns:a16="http://schemas.microsoft.com/office/drawing/2014/main" val="1902179354"/>
                    </a:ext>
                  </a:extLst>
                </a:gridCol>
              </a:tblGrid>
              <a:tr h="589722">
                <a:tc rowSpan="9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Гражданско-патриотической направленности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конкурс творческих проектов «Бюджет для граждан» (2 м.)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6916674"/>
                  </a:ext>
                </a:extLst>
              </a:tr>
              <a:tr h="480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Первый городской марафон по безопасности "Знай. умей. действуй"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6188104"/>
                  </a:ext>
                </a:extLst>
              </a:tr>
              <a:tr h="570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чемпионат игры «ЖЭКА: Квартал».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498110"/>
                  </a:ext>
                </a:extLst>
              </a:tr>
              <a:tr h="4821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конкурс «Обитатели северного леса»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2936997"/>
                  </a:ext>
                </a:extLst>
              </a:tr>
              <a:tr h="580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городском конкурсе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Снегоград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884994"/>
                  </a:ext>
                </a:extLst>
              </a:tr>
              <a:tr h="570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городской акции "Жил- был кит" (День защиты млекопитающих)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5161860"/>
                  </a:ext>
                </a:extLst>
              </a:tr>
              <a:tr h="589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Республиканский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туристко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-краеведческий праздник, соревнование "Зимние забавы 2021« (2 место)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1959306"/>
                  </a:ext>
                </a:extLst>
              </a:tr>
              <a:tr h="58972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XL открытая Всероссийская массовая гонка "Лыжня России -2022".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1270782"/>
                  </a:ext>
                </a:extLst>
              </a:tr>
              <a:tr h="58972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Всероссийские соревнования на призы газеты «Пионерская правда»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470572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38" y="2121724"/>
            <a:ext cx="2882617" cy="42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7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480483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игра «ЖЭКА»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9" y="2209602"/>
            <a:ext cx="5540814" cy="3692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553" y="2098766"/>
            <a:ext cx="5366255" cy="380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07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319586"/>
            <a:ext cx="11029616" cy="10138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Движение Школьников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21448"/>
            <a:ext cx="3349716" cy="446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22" y="2193242"/>
            <a:ext cx="4699116" cy="35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562012" y="2193242"/>
            <a:ext cx="26299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от РДШ "Большая перемена " 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01.02.22 прошли квест "Большая перемена"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722" y="5879904"/>
            <a:ext cx="552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РДШ-Фестиваль инициатив Р.О.С.Т.: «Развитие. Объединение. Сотрудничество. Творчество»! </a:t>
            </a:r>
          </a:p>
        </p:txBody>
      </p:sp>
    </p:spTree>
    <p:extLst>
      <p:ext uri="{BB962C8B-B14F-4D97-AF65-F5344CB8AC3E}">
        <p14:creationId xmlns:p14="http://schemas.microsoft.com/office/powerpoint/2010/main" val="1451246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430011"/>
              </p:ext>
            </p:extLst>
          </p:nvPr>
        </p:nvGraphicFramePr>
        <p:xfrm>
          <a:off x="410018" y="205089"/>
          <a:ext cx="11560308" cy="6142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3404">
                  <a:extLst>
                    <a:ext uri="{9D8B030D-6E8A-4147-A177-3AD203B41FA5}">
                      <a16:colId xmlns:a16="http://schemas.microsoft.com/office/drawing/2014/main" val="2279441129"/>
                    </a:ext>
                  </a:extLst>
                </a:gridCol>
                <a:gridCol w="6670714">
                  <a:extLst>
                    <a:ext uri="{9D8B030D-6E8A-4147-A177-3AD203B41FA5}">
                      <a16:colId xmlns:a16="http://schemas.microsoft.com/office/drawing/2014/main" val="449187473"/>
                    </a:ext>
                  </a:extLst>
                </a:gridCol>
                <a:gridCol w="296190">
                  <a:extLst>
                    <a:ext uri="{9D8B030D-6E8A-4147-A177-3AD203B41FA5}">
                      <a16:colId xmlns:a16="http://schemas.microsoft.com/office/drawing/2014/main" val="3919025972"/>
                    </a:ext>
                  </a:extLst>
                </a:gridCol>
              </a:tblGrid>
              <a:tr h="2604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034439"/>
                  </a:ext>
                </a:extLst>
              </a:tr>
              <a:tr h="5881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lv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Общешкольные праздники ежегодно проводимые творческие (театрализованные, музыкальные, литературные и т.п.) дела, связанные </a:t>
                      </a:r>
                    </a:p>
                    <a:p>
                      <a:pPr lv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значимыми для обучающихся и педагогических работников знаменательными датами и в которых участвуют все классы школы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Окружной фестиваль педагогического мастерства "Симфония звёзд" 2021.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Новогодние</a:t>
                      </a:r>
                      <a:r>
                        <a:rPr lang="ru-RU" sz="24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представления для обучающихся 1-8 классов.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x-none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Общешкольный военно-спортивный праздник «Зарница» для обучающихся 5-</a:t>
                      </a:r>
                      <a:r>
                        <a:rPr lang="ru-RU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x-none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классов.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8290" indent="-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2400" kern="1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Общешкольные соревнования "Главная дорога - 2021".</a:t>
                      </a:r>
                    </a:p>
                    <a:p>
                      <a:pPr marL="288290" indent="-269875" algn="just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3810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50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338" y="34193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«Главная дорога»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8" y="2180232"/>
            <a:ext cx="4490451" cy="441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146" y="2180232"/>
            <a:ext cx="4876372" cy="4194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0269609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568</TotalTime>
  <Words>462</Words>
  <Application>Microsoft Office PowerPoint</Application>
  <PresentationFormat>Широкоэкранный</PresentationFormat>
  <Paragraphs>58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</vt:lpstr>
      <vt:lpstr>Corbel</vt:lpstr>
      <vt:lpstr>Gill Sans MT</vt:lpstr>
      <vt:lpstr>Times New Roman</vt:lpstr>
      <vt:lpstr>Wingdings 2</vt:lpstr>
      <vt:lpstr>Дивиденд</vt:lpstr>
      <vt:lpstr>анализ по итогам II триместра (воспитательная деятельность)</vt:lpstr>
      <vt:lpstr>направления</vt:lpstr>
      <vt:lpstr>Модуль «Ключевые общешкольные дела» </vt:lpstr>
      <vt:lpstr>Презентация PowerPoint</vt:lpstr>
      <vt:lpstr>Презентация PowerPoint</vt:lpstr>
      <vt:lpstr>Городская игра «ЖЭКА»</vt:lpstr>
      <vt:lpstr>Российское Движение Школьников</vt:lpstr>
      <vt:lpstr>Презентация PowerPoint</vt:lpstr>
      <vt:lpstr>«Главная дорога»</vt:lpstr>
      <vt:lpstr>Модуль «Ключевые общешкольные дела» </vt:lpstr>
      <vt:lpstr>Модуль «профориентация »</vt:lpstr>
      <vt:lpstr> МОДУЛЬ «Внеурочная ДЕЯТЕЛЬНОСТь и дополнительное образование» 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итогам I триместра</dc:title>
  <dc:creator>Светлана</dc:creator>
  <cp:lastModifiedBy>Талья И.Ю.</cp:lastModifiedBy>
  <cp:revision>43</cp:revision>
  <dcterms:created xsi:type="dcterms:W3CDTF">2021-01-23T11:04:32Z</dcterms:created>
  <dcterms:modified xsi:type="dcterms:W3CDTF">2022-03-19T05:20:50Z</dcterms:modified>
</cp:coreProperties>
</file>