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08" r:id="rId4"/>
    <p:sldId id="309" r:id="rId5"/>
    <p:sldId id="310" r:id="rId6"/>
    <p:sldId id="311" r:id="rId7"/>
    <p:sldId id="299" r:id="rId8"/>
    <p:sldId id="314" r:id="rId9"/>
    <p:sldId id="272" r:id="rId10"/>
    <p:sldId id="273" r:id="rId11"/>
    <p:sldId id="315" r:id="rId12"/>
    <p:sldId id="312" r:id="rId13"/>
    <p:sldId id="313" r:id="rId14"/>
    <p:sldId id="292" r:id="rId15"/>
    <p:sldId id="302" r:id="rId16"/>
    <p:sldId id="304" r:id="rId17"/>
    <p:sldId id="307" r:id="rId18"/>
    <p:sldId id="30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CD47-4304-42BD-94E7-625F93B292E7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D9074-2C93-4B93-A263-7AD13D5EE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9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4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6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7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1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86BC-7ADB-4E05-9EA8-0C5504CBE27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7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9007/b004fed0b70d0f223e4a81f8ad6cd92af90a7e3b/#dst10001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реализации обновленных ФГОС НОО и ООО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765" y="4122300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Черемисина Людмила Ивановна,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ГАУ ДПО РК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«Карельский институт развития 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327546"/>
            <a:ext cx="11286699" cy="402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Организаций, в которых языком образования является русский язык,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изучение родного языка и родной литературы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родителей (законных представителей) несовершеннолетних обучающихся (ФГОС НОО и ООО).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Изучение второго иностранного языка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 (ФГОС ООО).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 изучении предметной области "Основы духовно-нравственной культуры народов России"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 (ФГОС ООО).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32428"/>
              </p:ext>
            </p:extLst>
          </p:nvPr>
        </p:nvGraphicFramePr>
        <p:xfrm>
          <a:off x="967474" y="4158902"/>
          <a:ext cx="4969302" cy="156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Границы аудиторной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нагрузки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НОО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(Приказы №373)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Обновленные ФГОС НОО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(Приказы №286)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Минимум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2954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Максимум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3190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56557"/>
              </p:ext>
            </p:extLst>
          </p:nvPr>
        </p:nvGraphicFramePr>
        <p:xfrm>
          <a:off x="6524387" y="4133880"/>
          <a:ext cx="4969302" cy="156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Границы аудиторной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нагрузки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ООО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(Приказы №1897)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Обновленные ФГОС ООО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(Приказы №287)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Минимум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5058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Максимум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5549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793" y="0"/>
            <a:ext cx="112881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Четкие требования к предметным результатам по каждой учебной дисциплине;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Конкретное содержание по каждой учебной области;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уровне ФГОС ООО установили требования к предметным результатам при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углубленном изучении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некоторых дисциплин («Математика», включая курсы «Алгебра», «Геометрия», «Вероятность и статистика»; «Информатика»; «Физика»; «Химия»; «Биология»).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146" t="14655" r="16393" b="2802"/>
          <a:stretch>
            <a:fillRect/>
          </a:stretch>
        </p:blipFill>
        <p:spPr bwMode="auto">
          <a:xfrm>
            <a:off x="425711" y="2822028"/>
            <a:ext cx="5628248" cy="381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5507" t="13901" r="18334" b="8082"/>
          <a:stretch>
            <a:fillRect/>
          </a:stretch>
        </p:blipFill>
        <p:spPr bwMode="auto">
          <a:xfrm>
            <a:off x="6275376" y="2837795"/>
            <a:ext cx="5611824" cy="372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02024"/>
              </p:ext>
            </p:extLst>
          </p:nvPr>
        </p:nvGraphicFramePr>
        <p:xfrm>
          <a:off x="409903" y="835575"/>
          <a:ext cx="11477297" cy="5928370"/>
        </p:xfrm>
        <a:graphic>
          <a:graphicData uri="http://schemas.openxmlformats.org/drawingml/2006/table">
            <a:tbl>
              <a:tblPr/>
              <a:tblGrid>
                <a:gridCol w="379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НОО  и ООО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(Приказы №373 – п.19.5,  №1897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п.18.2.2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Обновленные  ФГОС НОО и ООО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(Приказы №286 – п.31.1, №287 – п.32.1)</a:t>
                      </a:r>
                    </a:p>
                  </a:txBody>
                  <a:tcPr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8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Виды программ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Рабочие программы учебных предметов и курсов, в том числе и внеурочной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Рабочие программы учебных предметов, учебных курсов, в том числе и внеурочной деятельности, учебных модулей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Структура рабочих программ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Различается для рабочих программ учебных предметов, курсов и курсов внеурочной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8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Тематическое планирование рабочих программ учебных предметов, курсов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учетом рабочей программы воспитания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Учет рабочей программы воспитания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Только в разделе «Тематическое планирование»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РП учебных предметов, учебных, курсов, модулей формируются с учетом РПВ.</a:t>
                      </a:r>
                      <a:endParaRPr lang="ru-RU" sz="16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Особенности рабочей программы курса внеурочной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содержании программы должны быть указаны формы организации и виды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программе должны быть указаны формы проведения занятий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40069" y="299544"/>
            <a:ext cx="9695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рабочим программам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6028" y="252248"/>
            <a:ext cx="11655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структуре рабочей программы воспитания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59459"/>
              </p:ext>
            </p:extLst>
          </p:nvPr>
        </p:nvGraphicFramePr>
        <p:xfrm>
          <a:off x="612738" y="1216453"/>
          <a:ext cx="10830912" cy="4271010"/>
        </p:xfrm>
        <a:graphic>
          <a:graphicData uri="http://schemas.openxmlformats.org/drawingml/2006/table">
            <a:tbl>
              <a:tblPr/>
              <a:tblGrid>
                <a:gridCol w="547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7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Разделы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рабочей программы воспитания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НОО  и ООО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(Приказы №373 – п.19.6,  №1897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п.18.2.3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Обновленные  ФГОС НОО и ООО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(Приказы №286 – п.31.3, №287 – п.32.3)</a:t>
                      </a:r>
                    </a:p>
                  </a:txBody>
                  <a:tcPr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Описание особенностей воспитательного процесса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воспитательного процесса в организации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Цель и задачи воспитания обучающихся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и задачи воспитания обучающихся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Виды, формы и содержание воспитательной деятельности с учетом специфики организации, интересов субъекта воспитания, тематики учебных модулей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Основные направления самоанализа воспитательной работы в организации, осуществляющей образовательную деятельность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поощрения социальной успешности и проявлений активной жизненной позиции обучающихся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778" y="854241"/>
            <a:ext cx="101065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Федерации" 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Образовательные программы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342900"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разработке основной общеобразовательной программы организация, осуществляющая образовательную деятельность,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такая учебно-методическая документация не разрабатывается.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7.2 введена Федеральным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законом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02.07.2021 N 322-ФЗ)</a:t>
            </a:r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357" t="11936" r="10000" b="6539"/>
          <a:stretch/>
        </p:blipFill>
        <p:spPr>
          <a:xfrm>
            <a:off x="179543" y="69669"/>
            <a:ext cx="11865592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0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94" t="12777" r="9687" b="5140"/>
          <a:stretch/>
        </p:blipFill>
        <p:spPr>
          <a:xfrm>
            <a:off x="254805" y="161926"/>
            <a:ext cx="11848972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4" y="1076325"/>
            <a:ext cx="6707945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9876" y="323702"/>
            <a:ext cx="5572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«Лицей №1»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37 педагогов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«Средняя школа №27»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11 педагогов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г.Кондопоги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РК – 17 педагогов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г.Кондопоги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 – 5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г.Кондопоги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 – 29 педагогов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«Беломорская СОШ №1» - 4 педагога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Сортавальского МР РК СОШ №1 – 3 педагога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37521"/>
              </p:ext>
            </p:extLst>
          </p:nvPr>
        </p:nvGraphicFramePr>
        <p:xfrm>
          <a:off x="6943725" y="3790950"/>
          <a:ext cx="5029200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наблюдения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24990"/>
              </p:ext>
            </p:extLst>
          </p:nvPr>
        </p:nvGraphicFramePr>
        <p:xfrm>
          <a:off x="6943725" y="5210859"/>
          <a:ext cx="5029200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634532"/>
            <a:ext cx="11487151" cy="6096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75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Обновленные ФГОС: каскадная модель обучения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6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68709"/>
              </p:ext>
            </p:extLst>
          </p:nvPr>
        </p:nvGraphicFramePr>
        <p:xfrm>
          <a:off x="1576552" y="719666"/>
          <a:ext cx="947507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РФ от 6 октября 2009 г. N 373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утверждении и введении в действие федерального государственного образовательного стандарта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начального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общего образования»</a:t>
                      </a:r>
                    </a:p>
                    <a:p>
                      <a:pPr algn="just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просвещения Российской Федерации от 31.05.2021 № 286 «Об утверждении федерального государственного образовательного стандарта 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начального</a:t>
                      </a:r>
                      <a:r>
                        <a:rPr lang="ru-RU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образования»</a:t>
                      </a:r>
                    </a:p>
                    <a:p>
                      <a:pPr algn="just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РФ от 17 декабря 2010 г. № 1897 «Об утверждении федерального государственного образовательного стандарта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общего образования»</a:t>
                      </a:r>
                    </a:p>
                    <a:p>
                      <a:pPr algn="just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просвещения Российской Федерации от 31.05.2021 N 287 «Об утверждении федерального государственного образовательного стандарта 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образования»</a:t>
                      </a:r>
                    </a:p>
                    <a:p>
                      <a:pPr algn="just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72" t="12500" r="9610" b="3750"/>
          <a:stretch/>
        </p:blipFill>
        <p:spPr>
          <a:xfrm>
            <a:off x="197198" y="198869"/>
            <a:ext cx="11547127" cy="64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11420475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55865" y="1159331"/>
          <a:ext cx="10515598" cy="386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8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865" y="5011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4928" y="5543960"/>
            <a:ext cx="677636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71975" y="6116212"/>
            <a:ext cx="677636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5314" y="5011734"/>
            <a:ext cx="677636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10173902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введения обновленных ФГОС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F3E0453-3456-478E-B823-CDBB95888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21467"/>
              </p:ext>
            </p:extLst>
          </p:nvPr>
        </p:nvGraphicFramePr>
        <p:xfrm>
          <a:off x="390524" y="1084581"/>
          <a:ext cx="11399022" cy="48590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9674">
                  <a:extLst>
                    <a:ext uri="{9D8B030D-6E8A-4147-A177-3AD203B41FA5}">
                      <a16:colId xmlns:a16="http://schemas.microsoft.com/office/drawing/2014/main" val="2300183689"/>
                    </a:ext>
                  </a:extLst>
                </a:gridCol>
                <a:gridCol w="3799674">
                  <a:extLst>
                    <a:ext uri="{9D8B030D-6E8A-4147-A177-3AD203B41FA5}">
                      <a16:colId xmlns:a16="http://schemas.microsoft.com/office/drawing/2014/main" val="4237467393"/>
                    </a:ext>
                  </a:extLst>
                </a:gridCol>
                <a:gridCol w="3799674">
                  <a:extLst>
                    <a:ext uri="{9D8B030D-6E8A-4147-A177-3AD203B41FA5}">
                      <a16:colId xmlns:a16="http://schemas.microsoft.com/office/drawing/2014/main" val="2631226700"/>
                    </a:ext>
                  </a:extLst>
                </a:gridCol>
              </a:tblGrid>
              <a:tr h="4187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стадии завершения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Планируется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85239"/>
                  </a:ext>
                </a:extLst>
              </a:tr>
              <a:tr h="44402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государственные образовательные стандарты начального общего и основного общего образования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по учебным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Универсальные кодификаторы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введению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Типовой план введения ФГОС в субъекте Российской Федерации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рабочие программы углубленного уровня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нового порядка формирования ФПУ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Типовой комплект методических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УМК на соответствие обновленным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обновленного ФПУ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282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676" y="6241799"/>
            <a:ext cx="187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93" t="12639" r="9765" b="7778"/>
          <a:stretch/>
        </p:blipFill>
        <p:spPr>
          <a:xfrm>
            <a:off x="230997" y="238125"/>
            <a:ext cx="1185179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8" y="0"/>
            <a:ext cx="9965409" cy="67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05468" y="286602"/>
          <a:ext cx="10631607" cy="6185582"/>
        </p:xfrm>
        <a:graphic>
          <a:graphicData uri="http://schemas.openxmlformats.org/drawingml/2006/table">
            <a:tbl>
              <a:tblPr/>
              <a:tblGrid>
                <a:gridCol w="337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8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план НОО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области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 (учебные модули)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литературное чтение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Литературное чтение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3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Родной язык и литературное чтение на родном языке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Литературное чтение на родном языке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и естествознание (Окружающий мир)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71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Основы религиозных культур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светской этики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Основы религиозных культур и светской этики: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модуль «Основы православной культуры»;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модуль «Основы иудейской культуры»;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модуль «Основы буддистской культуры»;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модуль «Основы исламской культуры»;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модуль «Основы религиозных культур народов России»;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модуль «Основы светской этики»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3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4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785" y="191068"/>
          <a:ext cx="11450472" cy="6469037"/>
        </p:xfrm>
        <a:graphic>
          <a:graphicData uri="http://schemas.openxmlformats.org/drawingml/2006/table">
            <a:tbl>
              <a:tblPr/>
              <a:tblGrid>
                <a:gridCol w="404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план ООО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Родной язык и родная литература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Родная литература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Второй иностранный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2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учебные курсы «Алгебра», «Геометрия», «Вероятность и статистика»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10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Общественно-научные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История: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учебные курсы «История России», «Всеобщая история»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2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Естественнонаучные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2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Выбор одного из учебных курсов (учебных модулей) из перечня, предлагаемого организацией, осуществляется по заявлению обучающихся, родителей (законных представителей) несовершеннолетних обучающихся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4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6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34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жизнедеятельности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37848" marB="378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1151</Words>
  <Application>Microsoft Office PowerPoint</Application>
  <PresentationFormat>Широкоэкранный</PresentationFormat>
  <Paragraphs>228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Тема Office</vt:lpstr>
      <vt:lpstr>О подготовке к реализации обновленных ФГОС НОО и ООО</vt:lpstr>
      <vt:lpstr>Презентация PowerPoint</vt:lpstr>
      <vt:lpstr>Презентация PowerPoint</vt:lpstr>
      <vt:lpstr>Последовательность действий по введению ФГОС</vt:lpstr>
      <vt:lpstr>Поддержка введения обновленных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переходу на новые ФГОС НОО и ООО</dc:title>
  <dc:creator>root</dc:creator>
  <cp:lastModifiedBy>Пользователь Windows</cp:lastModifiedBy>
  <cp:revision>117</cp:revision>
  <dcterms:created xsi:type="dcterms:W3CDTF">2021-09-24T09:11:15Z</dcterms:created>
  <dcterms:modified xsi:type="dcterms:W3CDTF">2021-11-27T13:03:56Z</dcterms:modified>
</cp:coreProperties>
</file>