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258" r:id="rId2"/>
    <p:sldId id="353" r:id="rId3"/>
    <p:sldId id="446" r:id="rId4"/>
    <p:sldId id="299" r:id="rId5"/>
    <p:sldId id="300" r:id="rId6"/>
    <p:sldId id="301" r:id="rId7"/>
    <p:sldId id="302" r:id="rId8"/>
    <p:sldId id="303" r:id="rId9"/>
    <p:sldId id="368" r:id="rId10"/>
    <p:sldId id="259" r:id="rId11"/>
    <p:sldId id="429" r:id="rId12"/>
    <p:sldId id="430" r:id="rId13"/>
    <p:sldId id="431" r:id="rId14"/>
    <p:sldId id="370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383" r:id="rId28"/>
    <p:sldId id="364" r:id="rId29"/>
    <p:sldId id="422" r:id="rId30"/>
    <p:sldId id="432" r:id="rId31"/>
    <p:sldId id="385" r:id="rId32"/>
    <p:sldId id="386" r:id="rId33"/>
    <p:sldId id="423" r:id="rId34"/>
    <p:sldId id="445" r:id="rId35"/>
    <p:sldId id="352" r:id="rId36"/>
    <p:sldId id="354" r:id="rId37"/>
    <p:sldId id="420" r:id="rId38"/>
    <p:sldId id="419" r:id="rId39"/>
    <p:sldId id="416" r:id="rId40"/>
    <p:sldId id="426" r:id="rId41"/>
    <p:sldId id="428" r:id="rId42"/>
    <p:sldId id="424" r:id="rId43"/>
    <p:sldId id="425" r:id="rId44"/>
    <p:sldId id="260" r:id="rId4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EE6700"/>
    <a:srgbClr val="314B52"/>
    <a:srgbClr val="2F4B5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51" autoAdjust="0"/>
  </p:normalViewPr>
  <p:slideViewPr>
    <p:cSldViewPr snapToGrid="0">
      <p:cViewPr varScale="1">
        <p:scale>
          <a:sx n="70" d="100"/>
          <a:sy n="70" d="100"/>
        </p:scale>
        <p:origin x="115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3D084-167E-40C2-8659-44E1F404BCF4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CBC19750-790B-492F-AE2C-FE70C1FB7966}">
      <dgm:prSet phldrT="[Текст]" custT="1"/>
      <dgm:spPr/>
      <dgm:t>
        <a:bodyPr/>
        <a:lstStyle/>
        <a:p>
          <a:r>
            <a:rPr lang="ru-RU" sz="2000" b="1" dirty="0"/>
            <a:t>Приводят Стандарты в соответствие Федеральному закону «Об образовании в Российской Федерации»</a:t>
          </a:r>
        </a:p>
      </dgm:t>
    </dgm:pt>
    <dgm:pt modelId="{CB2C71FB-1047-4A96-B3D6-FC8437B1FF3B}" type="parTrans" cxnId="{034BFC3A-C1B8-4750-842E-85C5ECCFEA51}">
      <dgm:prSet/>
      <dgm:spPr/>
      <dgm:t>
        <a:bodyPr/>
        <a:lstStyle/>
        <a:p>
          <a:endParaRPr lang="ru-RU" sz="2000"/>
        </a:p>
      </dgm:t>
    </dgm:pt>
    <dgm:pt modelId="{E061FDF9-BBAA-4C5B-9846-0E4DDD2A904A}" type="sibTrans" cxnId="{034BFC3A-C1B8-4750-842E-85C5ECCFEA51}">
      <dgm:prSet/>
      <dgm:spPr/>
      <dgm:t>
        <a:bodyPr/>
        <a:lstStyle/>
        <a:p>
          <a:endParaRPr lang="ru-RU" sz="2000"/>
        </a:p>
      </dgm:t>
    </dgm:pt>
    <dgm:pt modelId="{EE203329-2D29-490D-A1E9-5CA2FF90974D}">
      <dgm:prSet phldrT="[Текст]" custT="1"/>
      <dgm:spPr/>
      <dgm:t>
        <a:bodyPr/>
        <a:lstStyle/>
        <a:p>
          <a:r>
            <a:rPr lang="ru-RU" sz="2000" b="1" dirty="0"/>
            <a:t>Устанавливают вариативность сроков реализации программ (не только в сторону увеличения, но и в сторону сокращения)</a:t>
          </a:r>
        </a:p>
      </dgm:t>
    </dgm:pt>
    <dgm:pt modelId="{4F2B0019-D9C6-46B1-A32E-77CFFE4BA668}" type="parTrans" cxnId="{210988BB-8A13-4E42-9438-D737F0D254B4}">
      <dgm:prSet/>
      <dgm:spPr/>
      <dgm:t>
        <a:bodyPr/>
        <a:lstStyle/>
        <a:p>
          <a:endParaRPr lang="ru-RU" sz="2000"/>
        </a:p>
      </dgm:t>
    </dgm:pt>
    <dgm:pt modelId="{FA75D23D-2C94-4BEE-B48B-24356280AF56}" type="sibTrans" cxnId="{210988BB-8A13-4E42-9438-D737F0D254B4}">
      <dgm:prSet/>
      <dgm:spPr/>
      <dgm:t>
        <a:bodyPr/>
        <a:lstStyle/>
        <a:p>
          <a:endParaRPr lang="ru-RU" sz="2000"/>
        </a:p>
      </dgm:t>
    </dgm:pt>
    <dgm:pt modelId="{D6277EE2-AE61-4110-8EAD-70D18264520A}">
      <dgm:prSet phldrT="[Текст]" custT="1"/>
      <dgm:spPr/>
      <dgm:t>
        <a:bodyPr/>
        <a:lstStyle/>
        <a:p>
          <a:r>
            <a:rPr lang="ru-RU" sz="2000" b="1" dirty="0"/>
            <a:t>Детализируют условия реализации образовательных программ</a:t>
          </a:r>
        </a:p>
      </dgm:t>
    </dgm:pt>
    <dgm:pt modelId="{3055115A-6549-4CAD-9C11-32C8367A7B95}" type="parTrans" cxnId="{EE53B479-323C-4319-9B93-CA4EC931BC50}">
      <dgm:prSet/>
      <dgm:spPr/>
      <dgm:t>
        <a:bodyPr/>
        <a:lstStyle/>
        <a:p>
          <a:endParaRPr lang="ru-RU" sz="2000"/>
        </a:p>
      </dgm:t>
    </dgm:pt>
    <dgm:pt modelId="{4F3A2CA1-4EC7-4D81-9F26-FAA2A86CD2BD}" type="sibTrans" cxnId="{EE53B479-323C-4319-9B93-CA4EC931BC50}">
      <dgm:prSet/>
      <dgm:spPr/>
      <dgm:t>
        <a:bodyPr/>
        <a:lstStyle/>
        <a:p>
          <a:endParaRPr lang="ru-RU" sz="2000"/>
        </a:p>
      </dgm:t>
    </dgm:pt>
    <dgm:pt modelId="{1665B3FA-C92F-4DF7-83CF-C8CDEA0ACCCA}">
      <dgm:prSet phldrT="[Текст]" custT="1"/>
      <dgm:spPr/>
      <dgm:t>
        <a:bodyPr/>
        <a:lstStyle/>
        <a:p>
          <a:r>
            <a:rPr lang="ru-RU" sz="2000" b="1" dirty="0"/>
            <a:t>Конкретизированные результаты систематизированы</a:t>
          </a:r>
        </a:p>
      </dgm:t>
    </dgm:pt>
    <dgm:pt modelId="{9FF1AC6C-D5A4-4349-8FB8-BDD8A58280E9}" type="parTrans" cxnId="{57F313DB-8548-42FB-8E30-13FA1E703448}">
      <dgm:prSet/>
      <dgm:spPr/>
      <dgm:t>
        <a:bodyPr/>
        <a:lstStyle/>
        <a:p>
          <a:endParaRPr lang="ru-RU" sz="2000"/>
        </a:p>
      </dgm:t>
    </dgm:pt>
    <dgm:pt modelId="{E55062A5-A954-4612-81FC-29154B57D580}" type="sibTrans" cxnId="{57F313DB-8548-42FB-8E30-13FA1E703448}">
      <dgm:prSet/>
      <dgm:spPr/>
      <dgm:t>
        <a:bodyPr/>
        <a:lstStyle/>
        <a:p>
          <a:endParaRPr lang="ru-RU" sz="2000"/>
        </a:p>
      </dgm:t>
    </dgm:pt>
    <dgm:pt modelId="{E4D5B25E-E548-42A5-8D86-F5A0AB08AB43}">
      <dgm:prSet phldrT="[Текст]" custT="1"/>
      <dgm:spPr/>
      <dgm:t>
        <a:bodyPr/>
        <a:lstStyle/>
        <a:p>
          <a:r>
            <a:rPr lang="ru-RU" sz="2000" b="1" dirty="0"/>
            <a:t>Оптимизированы требования к основной образовательной программе и рабочей программе</a:t>
          </a:r>
        </a:p>
      </dgm:t>
    </dgm:pt>
    <dgm:pt modelId="{BE40DE07-E645-47D4-8656-ABF007EAADBB}" type="parTrans" cxnId="{398197C9-7390-4486-A1CE-A74A47C84D74}">
      <dgm:prSet/>
      <dgm:spPr/>
      <dgm:t>
        <a:bodyPr/>
        <a:lstStyle/>
        <a:p>
          <a:endParaRPr lang="ru-RU" sz="2000"/>
        </a:p>
      </dgm:t>
    </dgm:pt>
    <dgm:pt modelId="{8425DE50-BBA1-4C0C-983B-168309374758}" type="sibTrans" cxnId="{398197C9-7390-4486-A1CE-A74A47C84D74}">
      <dgm:prSet/>
      <dgm:spPr/>
      <dgm:t>
        <a:bodyPr/>
        <a:lstStyle/>
        <a:p>
          <a:endParaRPr lang="ru-RU" sz="2000"/>
        </a:p>
      </dgm:t>
    </dgm:pt>
    <dgm:pt modelId="{436A8D63-25FA-4B2F-9A8A-7725281433DA}" type="pres">
      <dgm:prSet presAssocID="{E1E3D084-167E-40C2-8659-44E1F404BCF4}" presName="linearFlow" presStyleCnt="0">
        <dgm:presLayoutVars>
          <dgm:dir/>
          <dgm:resizeHandles val="exact"/>
        </dgm:presLayoutVars>
      </dgm:prSet>
      <dgm:spPr/>
    </dgm:pt>
    <dgm:pt modelId="{245634B0-5FCA-4431-9B4F-D20447BC7E81}" type="pres">
      <dgm:prSet presAssocID="{CBC19750-790B-492F-AE2C-FE70C1FB7966}" presName="composite" presStyleCnt="0"/>
      <dgm:spPr/>
    </dgm:pt>
    <dgm:pt modelId="{D70063F8-C528-483C-AD20-4E7A89AC5203}" type="pres">
      <dgm:prSet presAssocID="{CBC19750-790B-492F-AE2C-FE70C1FB7966}" presName="imgShp" presStyleLbl="fgImgPlace1" presStyleIdx="0" presStyleCnt="5"/>
      <dgm:spPr/>
    </dgm:pt>
    <dgm:pt modelId="{4A85AF50-5745-462E-B3F5-F5BB1FF3D929}" type="pres">
      <dgm:prSet presAssocID="{CBC19750-790B-492F-AE2C-FE70C1FB7966}" presName="txShp" presStyleLbl="node1" presStyleIdx="0" presStyleCnt="5" custScaleY="117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BA2B-276F-42F7-AD86-F7ED9361CF8C}" type="pres">
      <dgm:prSet presAssocID="{E061FDF9-BBAA-4C5B-9846-0E4DDD2A904A}" presName="spacing" presStyleCnt="0"/>
      <dgm:spPr/>
    </dgm:pt>
    <dgm:pt modelId="{E852979E-A0D6-4907-B3B7-294B85BE65AB}" type="pres">
      <dgm:prSet presAssocID="{EE203329-2D29-490D-A1E9-5CA2FF90974D}" presName="composite" presStyleCnt="0"/>
      <dgm:spPr/>
    </dgm:pt>
    <dgm:pt modelId="{882EBED3-67CB-48C0-9A8A-CF00ECABFA2F}" type="pres">
      <dgm:prSet presAssocID="{EE203329-2D29-490D-A1E9-5CA2FF90974D}" presName="imgShp" presStyleLbl="fgImgPlace1" presStyleIdx="1" presStyleCnt="5"/>
      <dgm:spPr/>
    </dgm:pt>
    <dgm:pt modelId="{CEAB6048-6E47-4424-9B83-5B1CC3B5BE94}" type="pres">
      <dgm:prSet presAssocID="{EE203329-2D29-490D-A1E9-5CA2FF90974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997F9-FEF7-4485-8866-D6DA3A69784E}" type="pres">
      <dgm:prSet presAssocID="{FA75D23D-2C94-4BEE-B48B-24356280AF56}" presName="spacing" presStyleCnt="0"/>
      <dgm:spPr/>
    </dgm:pt>
    <dgm:pt modelId="{62FB1515-98BD-4214-B2A9-8FB78AE476D6}" type="pres">
      <dgm:prSet presAssocID="{D6277EE2-AE61-4110-8EAD-70D18264520A}" presName="composite" presStyleCnt="0"/>
      <dgm:spPr/>
    </dgm:pt>
    <dgm:pt modelId="{2C610414-54B6-4584-9FC6-F13826B28C44}" type="pres">
      <dgm:prSet presAssocID="{D6277EE2-AE61-4110-8EAD-70D18264520A}" presName="imgShp" presStyleLbl="fgImgPlace1" presStyleIdx="2" presStyleCnt="5" custLinFactNeighborX="3621"/>
      <dgm:spPr/>
    </dgm:pt>
    <dgm:pt modelId="{28FB2F4F-BA4C-4562-A17B-A5C3A3F32E49}" type="pres">
      <dgm:prSet presAssocID="{D6277EE2-AE61-4110-8EAD-70D18264520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D25B-3533-4C23-8E74-A3F1D353995C}" type="pres">
      <dgm:prSet presAssocID="{4F3A2CA1-4EC7-4D81-9F26-FAA2A86CD2BD}" presName="spacing" presStyleCnt="0"/>
      <dgm:spPr/>
    </dgm:pt>
    <dgm:pt modelId="{052A72E7-BA77-40F2-854C-A25674D9BE38}" type="pres">
      <dgm:prSet presAssocID="{1665B3FA-C92F-4DF7-83CF-C8CDEA0ACCCA}" presName="composite" presStyleCnt="0"/>
      <dgm:spPr/>
    </dgm:pt>
    <dgm:pt modelId="{08AD5DFB-D576-4FB2-BD41-9A88C71746BA}" type="pres">
      <dgm:prSet presAssocID="{1665B3FA-C92F-4DF7-83CF-C8CDEA0ACCCA}" presName="imgShp" presStyleLbl="fgImgPlace1" presStyleIdx="3" presStyleCnt="5"/>
      <dgm:spPr/>
    </dgm:pt>
    <dgm:pt modelId="{242FDBD9-48C9-450C-BE74-D9FBF9E6611A}" type="pres">
      <dgm:prSet presAssocID="{1665B3FA-C92F-4DF7-83CF-C8CDEA0ACCC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2E749-BEA4-49B9-A9A8-E8C4BCF5B5FC}" type="pres">
      <dgm:prSet presAssocID="{E55062A5-A954-4612-81FC-29154B57D580}" presName="spacing" presStyleCnt="0"/>
      <dgm:spPr/>
    </dgm:pt>
    <dgm:pt modelId="{689C89D0-B1C4-475F-B283-FBB420D07993}" type="pres">
      <dgm:prSet presAssocID="{E4D5B25E-E548-42A5-8D86-F5A0AB08AB43}" presName="composite" presStyleCnt="0"/>
      <dgm:spPr/>
    </dgm:pt>
    <dgm:pt modelId="{A7D66691-5C99-4FC2-BAF5-3873AB15A5A1}" type="pres">
      <dgm:prSet presAssocID="{E4D5B25E-E548-42A5-8D86-F5A0AB08AB43}" presName="imgShp" presStyleLbl="fgImgPlace1" presStyleIdx="4" presStyleCnt="5"/>
      <dgm:spPr/>
    </dgm:pt>
    <dgm:pt modelId="{622B7019-8CA6-4E53-B10B-45BB83348792}" type="pres">
      <dgm:prSet presAssocID="{E4D5B25E-E548-42A5-8D86-F5A0AB08AB4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BFC3A-C1B8-4750-842E-85C5ECCFEA51}" srcId="{E1E3D084-167E-40C2-8659-44E1F404BCF4}" destId="{CBC19750-790B-492F-AE2C-FE70C1FB7966}" srcOrd="0" destOrd="0" parTransId="{CB2C71FB-1047-4A96-B3D6-FC8437B1FF3B}" sibTransId="{E061FDF9-BBAA-4C5B-9846-0E4DDD2A904A}"/>
    <dgm:cxn modelId="{398197C9-7390-4486-A1CE-A74A47C84D74}" srcId="{E1E3D084-167E-40C2-8659-44E1F404BCF4}" destId="{E4D5B25E-E548-42A5-8D86-F5A0AB08AB43}" srcOrd="4" destOrd="0" parTransId="{BE40DE07-E645-47D4-8656-ABF007EAADBB}" sibTransId="{8425DE50-BBA1-4C0C-983B-168309374758}"/>
    <dgm:cxn modelId="{44E99683-AE6C-4F31-B59C-ACB234389754}" type="presOf" srcId="{D6277EE2-AE61-4110-8EAD-70D18264520A}" destId="{28FB2F4F-BA4C-4562-A17B-A5C3A3F32E49}" srcOrd="0" destOrd="0" presId="urn:microsoft.com/office/officeart/2005/8/layout/vList3#1"/>
    <dgm:cxn modelId="{1969D2CF-759D-491C-982C-571862340A8C}" type="presOf" srcId="{E1E3D084-167E-40C2-8659-44E1F404BCF4}" destId="{436A8D63-25FA-4B2F-9A8A-7725281433DA}" srcOrd="0" destOrd="0" presId="urn:microsoft.com/office/officeart/2005/8/layout/vList3#1"/>
    <dgm:cxn modelId="{66870401-8424-4A77-AE27-7A2589D08F78}" type="presOf" srcId="{EE203329-2D29-490D-A1E9-5CA2FF90974D}" destId="{CEAB6048-6E47-4424-9B83-5B1CC3B5BE94}" srcOrd="0" destOrd="0" presId="urn:microsoft.com/office/officeart/2005/8/layout/vList3#1"/>
    <dgm:cxn modelId="{5BE5B748-CA10-4030-A581-50A666DE23A0}" type="presOf" srcId="{1665B3FA-C92F-4DF7-83CF-C8CDEA0ACCCA}" destId="{242FDBD9-48C9-450C-BE74-D9FBF9E6611A}" srcOrd="0" destOrd="0" presId="urn:microsoft.com/office/officeart/2005/8/layout/vList3#1"/>
    <dgm:cxn modelId="{9F5691A8-0A29-40F9-AD06-1D3142B8C2FC}" type="presOf" srcId="{CBC19750-790B-492F-AE2C-FE70C1FB7966}" destId="{4A85AF50-5745-462E-B3F5-F5BB1FF3D929}" srcOrd="0" destOrd="0" presId="urn:microsoft.com/office/officeart/2005/8/layout/vList3#1"/>
    <dgm:cxn modelId="{57F313DB-8548-42FB-8E30-13FA1E703448}" srcId="{E1E3D084-167E-40C2-8659-44E1F404BCF4}" destId="{1665B3FA-C92F-4DF7-83CF-C8CDEA0ACCCA}" srcOrd="3" destOrd="0" parTransId="{9FF1AC6C-D5A4-4349-8FB8-BDD8A58280E9}" sibTransId="{E55062A5-A954-4612-81FC-29154B57D580}"/>
    <dgm:cxn modelId="{210988BB-8A13-4E42-9438-D737F0D254B4}" srcId="{E1E3D084-167E-40C2-8659-44E1F404BCF4}" destId="{EE203329-2D29-490D-A1E9-5CA2FF90974D}" srcOrd="1" destOrd="0" parTransId="{4F2B0019-D9C6-46B1-A32E-77CFFE4BA668}" sibTransId="{FA75D23D-2C94-4BEE-B48B-24356280AF56}"/>
    <dgm:cxn modelId="{443878A5-219E-4712-B267-926305116A9E}" type="presOf" srcId="{E4D5B25E-E548-42A5-8D86-F5A0AB08AB43}" destId="{622B7019-8CA6-4E53-B10B-45BB83348792}" srcOrd="0" destOrd="0" presId="urn:microsoft.com/office/officeart/2005/8/layout/vList3#1"/>
    <dgm:cxn modelId="{EE53B479-323C-4319-9B93-CA4EC931BC50}" srcId="{E1E3D084-167E-40C2-8659-44E1F404BCF4}" destId="{D6277EE2-AE61-4110-8EAD-70D18264520A}" srcOrd="2" destOrd="0" parTransId="{3055115A-6549-4CAD-9C11-32C8367A7B95}" sibTransId="{4F3A2CA1-4EC7-4D81-9F26-FAA2A86CD2BD}"/>
    <dgm:cxn modelId="{1CF01F75-AB80-4919-BD92-60F8196F1E7D}" type="presParOf" srcId="{436A8D63-25FA-4B2F-9A8A-7725281433DA}" destId="{245634B0-5FCA-4431-9B4F-D20447BC7E81}" srcOrd="0" destOrd="0" presId="urn:microsoft.com/office/officeart/2005/8/layout/vList3#1"/>
    <dgm:cxn modelId="{D3B5594B-8A4A-47B5-9D6D-D611E0041D98}" type="presParOf" srcId="{245634B0-5FCA-4431-9B4F-D20447BC7E81}" destId="{D70063F8-C528-483C-AD20-4E7A89AC5203}" srcOrd="0" destOrd="0" presId="urn:microsoft.com/office/officeart/2005/8/layout/vList3#1"/>
    <dgm:cxn modelId="{70AB495F-FE1B-449C-B43C-5CBEDAA5BA12}" type="presParOf" srcId="{245634B0-5FCA-4431-9B4F-D20447BC7E81}" destId="{4A85AF50-5745-462E-B3F5-F5BB1FF3D929}" srcOrd="1" destOrd="0" presId="urn:microsoft.com/office/officeart/2005/8/layout/vList3#1"/>
    <dgm:cxn modelId="{8A81296D-907D-4987-8938-3677F43B3253}" type="presParOf" srcId="{436A8D63-25FA-4B2F-9A8A-7725281433DA}" destId="{FDC9BA2B-276F-42F7-AD86-F7ED9361CF8C}" srcOrd="1" destOrd="0" presId="urn:microsoft.com/office/officeart/2005/8/layout/vList3#1"/>
    <dgm:cxn modelId="{1AF17F0E-4C9E-4DAD-ABFD-3B2B190FE2CE}" type="presParOf" srcId="{436A8D63-25FA-4B2F-9A8A-7725281433DA}" destId="{E852979E-A0D6-4907-B3B7-294B85BE65AB}" srcOrd="2" destOrd="0" presId="urn:microsoft.com/office/officeart/2005/8/layout/vList3#1"/>
    <dgm:cxn modelId="{E61FDE9B-0FAA-426B-98BA-18C1A197A6DB}" type="presParOf" srcId="{E852979E-A0D6-4907-B3B7-294B85BE65AB}" destId="{882EBED3-67CB-48C0-9A8A-CF00ECABFA2F}" srcOrd="0" destOrd="0" presId="urn:microsoft.com/office/officeart/2005/8/layout/vList3#1"/>
    <dgm:cxn modelId="{4DBCB40A-CD4E-461A-9A68-415214A1CE96}" type="presParOf" srcId="{E852979E-A0D6-4907-B3B7-294B85BE65AB}" destId="{CEAB6048-6E47-4424-9B83-5B1CC3B5BE94}" srcOrd="1" destOrd="0" presId="urn:microsoft.com/office/officeart/2005/8/layout/vList3#1"/>
    <dgm:cxn modelId="{54925A9E-D30F-4517-BC71-F0480F14E0E3}" type="presParOf" srcId="{436A8D63-25FA-4B2F-9A8A-7725281433DA}" destId="{118997F9-FEF7-4485-8866-D6DA3A69784E}" srcOrd="3" destOrd="0" presId="urn:microsoft.com/office/officeart/2005/8/layout/vList3#1"/>
    <dgm:cxn modelId="{AF8CD3D1-6C0D-4E63-B2C7-C106AF17743B}" type="presParOf" srcId="{436A8D63-25FA-4B2F-9A8A-7725281433DA}" destId="{62FB1515-98BD-4214-B2A9-8FB78AE476D6}" srcOrd="4" destOrd="0" presId="urn:microsoft.com/office/officeart/2005/8/layout/vList3#1"/>
    <dgm:cxn modelId="{3D589132-315A-48A0-BEC1-69877E8F4E7E}" type="presParOf" srcId="{62FB1515-98BD-4214-B2A9-8FB78AE476D6}" destId="{2C610414-54B6-4584-9FC6-F13826B28C44}" srcOrd="0" destOrd="0" presId="urn:microsoft.com/office/officeart/2005/8/layout/vList3#1"/>
    <dgm:cxn modelId="{417AB140-EFE5-4274-AB35-9CE029C3B109}" type="presParOf" srcId="{62FB1515-98BD-4214-B2A9-8FB78AE476D6}" destId="{28FB2F4F-BA4C-4562-A17B-A5C3A3F32E49}" srcOrd="1" destOrd="0" presId="urn:microsoft.com/office/officeart/2005/8/layout/vList3#1"/>
    <dgm:cxn modelId="{2FEACABA-BD84-419F-A202-880C796BA5EF}" type="presParOf" srcId="{436A8D63-25FA-4B2F-9A8A-7725281433DA}" destId="{E625D25B-3533-4C23-8E74-A3F1D353995C}" srcOrd="5" destOrd="0" presId="urn:microsoft.com/office/officeart/2005/8/layout/vList3#1"/>
    <dgm:cxn modelId="{00C4D650-98BB-4BA7-8DF1-CB7A2D1F3E06}" type="presParOf" srcId="{436A8D63-25FA-4B2F-9A8A-7725281433DA}" destId="{052A72E7-BA77-40F2-854C-A25674D9BE38}" srcOrd="6" destOrd="0" presId="urn:microsoft.com/office/officeart/2005/8/layout/vList3#1"/>
    <dgm:cxn modelId="{2D133699-6A76-4F8C-B146-74C4D0895357}" type="presParOf" srcId="{052A72E7-BA77-40F2-854C-A25674D9BE38}" destId="{08AD5DFB-D576-4FB2-BD41-9A88C71746BA}" srcOrd="0" destOrd="0" presId="urn:microsoft.com/office/officeart/2005/8/layout/vList3#1"/>
    <dgm:cxn modelId="{84A3437B-FA91-45B7-928B-BD5FB87E3708}" type="presParOf" srcId="{052A72E7-BA77-40F2-854C-A25674D9BE38}" destId="{242FDBD9-48C9-450C-BE74-D9FBF9E6611A}" srcOrd="1" destOrd="0" presId="urn:microsoft.com/office/officeart/2005/8/layout/vList3#1"/>
    <dgm:cxn modelId="{87A77928-FF48-4CCA-A501-547A254943DE}" type="presParOf" srcId="{436A8D63-25FA-4B2F-9A8A-7725281433DA}" destId="{6C92E749-BEA4-49B9-A9A8-E8C4BCF5B5FC}" srcOrd="7" destOrd="0" presId="urn:microsoft.com/office/officeart/2005/8/layout/vList3#1"/>
    <dgm:cxn modelId="{7856311A-1CF6-4A6E-93D4-5137BE641851}" type="presParOf" srcId="{436A8D63-25FA-4B2F-9A8A-7725281433DA}" destId="{689C89D0-B1C4-475F-B283-FBB420D07993}" srcOrd="8" destOrd="0" presId="urn:microsoft.com/office/officeart/2005/8/layout/vList3#1"/>
    <dgm:cxn modelId="{465E2363-4FCA-4DA5-99C8-4FA44D1F9F9C}" type="presParOf" srcId="{689C89D0-B1C4-475F-B283-FBB420D07993}" destId="{A7D66691-5C99-4FC2-BAF5-3873AB15A5A1}" srcOrd="0" destOrd="0" presId="urn:microsoft.com/office/officeart/2005/8/layout/vList3#1"/>
    <dgm:cxn modelId="{7CAE42EB-B4CB-430D-BD88-F0850C61342D}" type="presParOf" srcId="{689C89D0-B1C4-475F-B283-FBB420D07993}" destId="{622B7019-8CA6-4E53-B10B-45BB833487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26792-D094-49BB-82D8-32A86AEE10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186416-0584-4C4F-90A6-4056BC1A35F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>
              <a:solidFill>
                <a:srgbClr val="7030A0"/>
              </a:solidFill>
            </a:rPr>
            <a:t>Системно-</a:t>
          </a:r>
          <a:r>
            <a:rPr lang="ru-RU" sz="2800" b="1" dirty="0" err="1">
              <a:solidFill>
                <a:srgbClr val="7030A0"/>
              </a:solidFill>
            </a:rPr>
            <a:t>деятельностный</a:t>
          </a:r>
          <a:r>
            <a:rPr lang="ru-RU" sz="2800" b="1" dirty="0">
              <a:solidFill>
                <a:srgbClr val="7030A0"/>
              </a:solidFill>
            </a:rPr>
            <a:t> подход</a:t>
          </a:r>
        </a:p>
      </dgm:t>
    </dgm:pt>
    <dgm:pt modelId="{F9B94CD3-0EAA-45A2-8313-46F2A5386EA2}" type="parTrans" cxnId="{F8CCB346-4015-487B-8810-140E2B2AE7AD}">
      <dgm:prSet/>
      <dgm:spPr/>
      <dgm:t>
        <a:bodyPr/>
        <a:lstStyle/>
        <a:p>
          <a:endParaRPr lang="ru-RU"/>
        </a:p>
      </dgm:t>
    </dgm:pt>
    <dgm:pt modelId="{70932008-6E6D-4055-BE57-C8909FCF68B5}" type="sibTrans" cxnId="{F8CCB346-4015-487B-8810-140E2B2AE7AD}">
      <dgm:prSet/>
      <dgm:spPr/>
      <dgm:t>
        <a:bodyPr/>
        <a:lstStyle/>
        <a:p>
          <a:endParaRPr lang="ru-RU"/>
        </a:p>
      </dgm:t>
    </dgm:pt>
    <dgm:pt modelId="{F8E0C2B0-32E8-4E7C-8DC5-AE69A1596CAC}">
      <dgm:prSet phldrT="[Текст]" custT="1"/>
      <dgm:spPr/>
      <dgm:t>
        <a:bodyPr/>
        <a:lstStyle/>
        <a:p>
          <a:r>
            <a:rPr lang="ru-RU" sz="2000" b="1" dirty="0"/>
            <a:t>Личностные результаты (ценности и мотивация)</a:t>
          </a:r>
        </a:p>
      </dgm:t>
    </dgm:pt>
    <dgm:pt modelId="{6F4F889B-CA29-42F1-9517-0176F03645F6}" type="parTrans" cxnId="{E91159F7-4219-45A3-AC29-B4A30A8F5ED6}">
      <dgm:prSet/>
      <dgm:spPr/>
      <dgm:t>
        <a:bodyPr/>
        <a:lstStyle/>
        <a:p>
          <a:endParaRPr lang="ru-RU"/>
        </a:p>
      </dgm:t>
    </dgm:pt>
    <dgm:pt modelId="{94F6A238-F633-446E-BAC7-B4751BAF6278}" type="sibTrans" cxnId="{E91159F7-4219-45A3-AC29-B4A30A8F5ED6}">
      <dgm:prSet/>
      <dgm:spPr/>
      <dgm:t>
        <a:bodyPr/>
        <a:lstStyle/>
        <a:p>
          <a:endParaRPr lang="ru-RU"/>
        </a:p>
      </dgm:t>
    </dgm:pt>
    <dgm:pt modelId="{4C21AE1F-5883-41EF-8E5A-D2C5BBA21530}">
      <dgm:prSet phldrT="[Текст]" custT="1"/>
      <dgm:spPr/>
      <dgm:t>
        <a:bodyPr/>
        <a:lstStyle/>
        <a:p>
          <a:r>
            <a:rPr lang="ru-RU" sz="2000" b="1" dirty="0"/>
            <a:t>Предметные результаты</a:t>
          </a:r>
        </a:p>
      </dgm:t>
    </dgm:pt>
    <dgm:pt modelId="{A287368F-3EFE-4138-B47A-387DA5B55944}" type="parTrans" cxnId="{015DEBEE-8275-4F80-A47B-4B36A617268C}">
      <dgm:prSet/>
      <dgm:spPr/>
      <dgm:t>
        <a:bodyPr/>
        <a:lstStyle/>
        <a:p>
          <a:endParaRPr lang="ru-RU"/>
        </a:p>
      </dgm:t>
    </dgm:pt>
    <dgm:pt modelId="{24627C19-C2A4-4F9F-80DC-B4649CC4CF95}" type="sibTrans" cxnId="{015DEBEE-8275-4F80-A47B-4B36A617268C}">
      <dgm:prSet/>
      <dgm:spPr/>
      <dgm:t>
        <a:bodyPr/>
        <a:lstStyle/>
        <a:p>
          <a:endParaRPr lang="ru-RU"/>
        </a:p>
      </dgm:t>
    </dgm:pt>
    <dgm:pt modelId="{E46917B0-C305-48BF-A8A1-FBCF359C9FF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Ориентация на формирование системы ценности и мотивов</a:t>
          </a:r>
        </a:p>
      </dgm:t>
    </dgm:pt>
    <dgm:pt modelId="{966AFB9F-3EC5-4249-8073-CAC0E24BAED2}" type="parTrans" cxnId="{60951151-0124-4E79-856F-8A2BD7CFB4E7}">
      <dgm:prSet/>
      <dgm:spPr/>
      <dgm:t>
        <a:bodyPr/>
        <a:lstStyle/>
        <a:p>
          <a:endParaRPr lang="ru-RU"/>
        </a:p>
      </dgm:t>
    </dgm:pt>
    <dgm:pt modelId="{37A9888B-F6D9-4848-8C35-491981CED265}" type="sibTrans" cxnId="{60951151-0124-4E79-856F-8A2BD7CFB4E7}">
      <dgm:prSet/>
      <dgm:spPr/>
      <dgm:t>
        <a:bodyPr/>
        <a:lstStyle/>
        <a:p>
          <a:endParaRPr lang="ru-RU"/>
        </a:p>
      </dgm:t>
    </dgm:pt>
    <dgm:pt modelId="{7271630C-C40D-4F7E-BF9E-051505876FD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Три группы УУД: познавательные, коммуникативные и регулятивные действия</a:t>
          </a:r>
        </a:p>
      </dgm:t>
    </dgm:pt>
    <dgm:pt modelId="{9E948BD7-1770-4F02-AA5A-492088F4A567}" type="sibTrans" cxnId="{6B0DCC8B-2D26-4670-96F1-A137DC1E0DAA}">
      <dgm:prSet/>
      <dgm:spPr/>
      <dgm:t>
        <a:bodyPr/>
        <a:lstStyle/>
        <a:p>
          <a:endParaRPr lang="ru-RU"/>
        </a:p>
      </dgm:t>
    </dgm:pt>
    <dgm:pt modelId="{86CEC536-697A-4DA4-8132-82C30F772F6F}" type="parTrans" cxnId="{6B0DCC8B-2D26-4670-96F1-A137DC1E0DAA}">
      <dgm:prSet/>
      <dgm:spPr/>
      <dgm:t>
        <a:bodyPr/>
        <a:lstStyle/>
        <a:p>
          <a:endParaRPr lang="ru-RU"/>
        </a:p>
      </dgm:t>
    </dgm:pt>
    <dgm:pt modelId="{12C8B0F1-097C-4E10-BB2A-10526792C84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Конкретизация и систематизация предметных результатов</a:t>
          </a:r>
        </a:p>
      </dgm:t>
    </dgm:pt>
    <dgm:pt modelId="{3D7DE736-6520-4774-90E0-B7723ECC69DD}" type="parTrans" cxnId="{F9507D15-529A-42D7-B069-EC5037D13D1B}">
      <dgm:prSet/>
      <dgm:spPr/>
      <dgm:t>
        <a:bodyPr/>
        <a:lstStyle/>
        <a:p>
          <a:endParaRPr lang="ru-RU"/>
        </a:p>
      </dgm:t>
    </dgm:pt>
    <dgm:pt modelId="{66C4B12B-9A01-46C3-883A-E604199981C5}" type="sibTrans" cxnId="{F9507D15-529A-42D7-B069-EC5037D13D1B}">
      <dgm:prSet/>
      <dgm:spPr/>
      <dgm:t>
        <a:bodyPr/>
        <a:lstStyle/>
        <a:p>
          <a:endParaRPr lang="ru-RU"/>
        </a:p>
      </dgm:t>
    </dgm:pt>
    <dgm:pt modelId="{6B5D0D77-8EEF-4C33-8131-ACA2200D151F}">
      <dgm:prSet phldrT="[Текст]" custT="1"/>
      <dgm:spPr/>
      <dgm:t>
        <a:bodyPr/>
        <a:lstStyle/>
        <a:p>
          <a:r>
            <a:rPr lang="ru-RU" sz="2000" b="1" dirty="0" err="1"/>
            <a:t>Метапредметные</a:t>
          </a:r>
          <a:r>
            <a:rPr lang="ru-RU" sz="2000" b="1" dirty="0"/>
            <a:t> результаты («</a:t>
          </a:r>
          <a:r>
            <a:rPr lang="en-US" sz="2000" b="1" dirty="0"/>
            <a:t>soft skills</a:t>
          </a:r>
          <a:r>
            <a:rPr lang="ru-RU" sz="2000" b="1" dirty="0"/>
            <a:t>»</a:t>
          </a:r>
          <a:r>
            <a:rPr lang="en-US" sz="2000" b="1" dirty="0"/>
            <a:t>)</a:t>
          </a:r>
          <a:endParaRPr lang="ru-RU" sz="2000" b="1" dirty="0"/>
        </a:p>
      </dgm:t>
    </dgm:pt>
    <dgm:pt modelId="{AE42FA2B-925D-49DF-B034-12143CD87781}" type="sibTrans" cxnId="{11D925E2-DD57-418A-A999-E5C440AFF3BC}">
      <dgm:prSet/>
      <dgm:spPr/>
      <dgm:t>
        <a:bodyPr/>
        <a:lstStyle/>
        <a:p>
          <a:endParaRPr lang="ru-RU"/>
        </a:p>
      </dgm:t>
    </dgm:pt>
    <dgm:pt modelId="{FCB5F028-6058-401D-9970-E3F0C3D98E73}" type="parTrans" cxnId="{11D925E2-DD57-418A-A999-E5C440AFF3BC}">
      <dgm:prSet/>
      <dgm:spPr/>
      <dgm:t>
        <a:bodyPr/>
        <a:lstStyle/>
        <a:p>
          <a:endParaRPr lang="ru-RU"/>
        </a:p>
      </dgm:t>
    </dgm:pt>
    <dgm:pt modelId="{20323E06-5F42-4CC4-BAC7-A3493741E9CC}" type="pres">
      <dgm:prSet presAssocID="{12C26792-D094-49BB-82D8-32A86AEE10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8AB6F-D262-495C-B9A8-8ECD791A1F14}" type="pres">
      <dgm:prSet presAssocID="{5D186416-0584-4C4F-90A6-4056BC1A35FB}" presName="root1" presStyleCnt="0"/>
      <dgm:spPr/>
    </dgm:pt>
    <dgm:pt modelId="{103D6C4A-A45C-4A6C-9AD4-7E5B0FF4FE04}" type="pres">
      <dgm:prSet presAssocID="{5D186416-0584-4C4F-90A6-4056BC1A35FB}" presName="LevelOneTextNode" presStyleLbl="node0" presStyleIdx="0" presStyleCnt="1" custScaleX="183354" custScaleY="113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25A29-8644-4164-90D5-8D57836CCD67}" type="pres">
      <dgm:prSet presAssocID="{5D186416-0584-4C4F-90A6-4056BC1A35FB}" presName="level2hierChild" presStyleCnt="0"/>
      <dgm:spPr/>
    </dgm:pt>
    <dgm:pt modelId="{4CC43958-EECF-4889-BBDB-E6456C1B0196}" type="pres">
      <dgm:prSet presAssocID="{6F4F889B-CA29-42F1-9517-0176F03645F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A68596F-B344-4943-A351-2D74FB238EBC}" type="pres">
      <dgm:prSet presAssocID="{6F4F889B-CA29-42F1-9517-0176F03645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AEFF5C8-A481-4AE6-ACF9-1C8C42E3C0B4}" type="pres">
      <dgm:prSet presAssocID="{F8E0C2B0-32E8-4E7C-8DC5-AE69A1596CAC}" presName="root2" presStyleCnt="0"/>
      <dgm:spPr/>
    </dgm:pt>
    <dgm:pt modelId="{9C21E239-6D74-42A1-BA19-414610CD56CF}" type="pres">
      <dgm:prSet presAssocID="{F8E0C2B0-32E8-4E7C-8DC5-AE69A1596CAC}" presName="LevelTwoTextNode" presStyleLbl="node2" presStyleIdx="0" presStyleCnt="3" custScaleX="107862" custScaleY="136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66203-FE58-436C-BC2B-87CDB234AD0E}" type="pres">
      <dgm:prSet presAssocID="{F8E0C2B0-32E8-4E7C-8DC5-AE69A1596CAC}" presName="level3hierChild" presStyleCnt="0"/>
      <dgm:spPr/>
    </dgm:pt>
    <dgm:pt modelId="{61576CDB-1703-44EF-AEA2-05FE1F6E5EB5}" type="pres">
      <dgm:prSet presAssocID="{966AFB9F-3EC5-4249-8073-CAC0E24BAED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28CA29C-E27C-4DF5-B5B6-8AFB40E1C5DC}" type="pres">
      <dgm:prSet presAssocID="{966AFB9F-3EC5-4249-8073-CAC0E24BAED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04E3C2E-1541-4C0F-A52B-FD568DCA3DC1}" type="pres">
      <dgm:prSet presAssocID="{E46917B0-C305-48BF-A8A1-FBCF359C9FF8}" presName="root2" presStyleCnt="0"/>
      <dgm:spPr/>
    </dgm:pt>
    <dgm:pt modelId="{37E050F8-0201-4EBD-A5C3-EA591C4368C7}" type="pres">
      <dgm:prSet presAssocID="{E46917B0-C305-48BF-A8A1-FBCF359C9FF8}" presName="LevelTwoTextNode" presStyleLbl="node3" presStyleIdx="0" presStyleCnt="3" custScaleX="119055" custScaleY="179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BF696-AF14-423B-924C-84537F1A68DA}" type="pres">
      <dgm:prSet presAssocID="{E46917B0-C305-48BF-A8A1-FBCF359C9FF8}" presName="level3hierChild" presStyleCnt="0"/>
      <dgm:spPr/>
    </dgm:pt>
    <dgm:pt modelId="{B7A4592A-B00B-4BAB-B399-19D5751DEC26}" type="pres">
      <dgm:prSet presAssocID="{FCB5F028-6058-401D-9970-E3F0C3D98E7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05239C6-B50E-403D-A05F-739122AF71AE}" type="pres">
      <dgm:prSet presAssocID="{FCB5F028-6058-401D-9970-E3F0C3D98E7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FA5A604-DE60-4C9B-A54F-785AAA326A89}" type="pres">
      <dgm:prSet presAssocID="{6B5D0D77-8EEF-4C33-8131-ACA2200D151F}" presName="root2" presStyleCnt="0"/>
      <dgm:spPr/>
    </dgm:pt>
    <dgm:pt modelId="{B32CAF0B-E71F-4EC3-BF7F-B472FCDD0D2D}" type="pres">
      <dgm:prSet presAssocID="{6B5D0D77-8EEF-4C33-8131-ACA2200D151F}" presName="LevelTwoTextNode" presStyleLbl="node2" presStyleIdx="1" presStyleCnt="3" custScaleX="102748" custScaleY="131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E0EA-5860-430B-9006-2C15CB9761B9}" type="pres">
      <dgm:prSet presAssocID="{6B5D0D77-8EEF-4C33-8131-ACA2200D151F}" presName="level3hierChild" presStyleCnt="0"/>
      <dgm:spPr/>
    </dgm:pt>
    <dgm:pt modelId="{7FBA6F94-18AB-4B41-9319-8894BC7E3BA3}" type="pres">
      <dgm:prSet presAssocID="{86CEC536-697A-4DA4-8132-82C30F772F6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03C4FF1-1D83-4C7A-B5ED-6604A5030B2D}" type="pres">
      <dgm:prSet presAssocID="{86CEC536-697A-4DA4-8132-82C30F772F6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E332D85-083A-4E94-9BF8-75F127095400}" type="pres">
      <dgm:prSet presAssocID="{7271630C-C40D-4F7E-BF9E-051505876FDE}" presName="root2" presStyleCnt="0"/>
      <dgm:spPr/>
    </dgm:pt>
    <dgm:pt modelId="{24000C15-9C38-4519-86D7-A49DCAFFFBD4}" type="pres">
      <dgm:prSet presAssocID="{7271630C-C40D-4F7E-BF9E-051505876FDE}" presName="LevelTwoTextNode" presStyleLbl="node3" presStyleIdx="1" presStyleCnt="3" custScaleX="121970" custScaleY="166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7AA01-EAC6-4766-8AD3-B68C4F54664B}" type="pres">
      <dgm:prSet presAssocID="{7271630C-C40D-4F7E-BF9E-051505876FDE}" presName="level3hierChild" presStyleCnt="0"/>
      <dgm:spPr/>
    </dgm:pt>
    <dgm:pt modelId="{18D0750C-E653-45E4-8A81-B098F8CD080F}" type="pres">
      <dgm:prSet presAssocID="{A287368F-3EFE-4138-B47A-387DA5B5594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EBA380D-85C6-4F64-94E5-A6C3E2589A46}" type="pres">
      <dgm:prSet presAssocID="{A287368F-3EFE-4138-B47A-387DA5B5594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439BF41-C634-44C3-9FE8-5DD67DAB8C83}" type="pres">
      <dgm:prSet presAssocID="{4C21AE1F-5883-41EF-8E5A-D2C5BBA21530}" presName="root2" presStyleCnt="0"/>
      <dgm:spPr/>
    </dgm:pt>
    <dgm:pt modelId="{961A44FE-A706-421A-B2CB-86C61E69EBD4}" type="pres">
      <dgm:prSet presAssocID="{4C21AE1F-5883-41EF-8E5A-D2C5BBA21530}" presName="LevelTwoTextNode" presStyleLbl="node2" presStyleIdx="2" presStyleCnt="3" custScaleX="103527" custScaleY="136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1C670-2E9A-4FA0-87CA-56A70E1DB2CA}" type="pres">
      <dgm:prSet presAssocID="{4C21AE1F-5883-41EF-8E5A-D2C5BBA21530}" presName="level3hierChild" presStyleCnt="0"/>
      <dgm:spPr/>
    </dgm:pt>
    <dgm:pt modelId="{74FCDF29-7098-410E-BDB4-28BD0B96A14A}" type="pres">
      <dgm:prSet presAssocID="{3D7DE736-6520-4774-90E0-B7723ECC69D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9616835-53F1-4AD7-918C-486D5002FD51}" type="pres">
      <dgm:prSet presAssocID="{3D7DE736-6520-4774-90E0-B7723ECC69D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7399DC4-2DA3-47EB-8CD2-1F29B54C5989}" type="pres">
      <dgm:prSet presAssocID="{12C8B0F1-097C-4E10-BB2A-10526792C84E}" presName="root2" presStyleCnt="0"/>
      <dgm:spPr/>
    </dgm:pt>
    <dgm:pt modelId="{1FED8B26-F542-4B94-912D-A1838D33E272}" type="pres">
      <dgm:prSet presAssocID="{12C8B0F1-097C-4E10-BB2A-10526792C84E}" presName="LevelTwoTextNode" presStyleLbl="node3" presStyleIdx="2" presStyleCnt="3" custScaleX="120812" custScaleY="146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6BC8D-10EB-4B24-9780-2241F08E00CC}" type="pres">
      <dgm:prSet presAssocID="{12C8B0F1-097C-4E10-BB2A-10526792C84E}" presName="level3hierChild" presStyleCnt="0"/>
      <dgm:spPr/>
    </dgm:pt>
  </dgm:ptLst>
  <dgm:cxnLst>
    <dgm:cxn modelId="{BD31C3F4-56D5-4AC3-9EEF-CEEB79E34500}" type="presOf" srcId="{3D7DE736-6520-4774-90E0-B7723ECC69DD}" destId="{49616835-53F1-4AD7-918C-486D5002FD51}" srcOrd="1" destOrd="0" presId="urn:microsoft.com/office/officeart/2008/layout/HorizontalMultiLevelHierarchy"/>
    <dgm:cxn modelId="{0A25AF5D-BEC1-40E3-B6BB-8DD784AEC30E}" type="presOf" srcId="{FCB5F028-6058-401D-9970-E3F0C3D98E73}" destId="{905239C6-B50E-403D-A05F-739122AF71AE}" srcOrd="1" destOrd="0" presId="urn:microsoft.com/office/officeart/2008/layout/HorizontalMultiLevelHierarchy"/>
    <dgm:cxn modelId="{486CE73B-6351-4E55-B15B-BB74E54289AC}" type="presOf" srcId="{6F4F889B-CA29-42F1-9517-0176F03645F6}" destId="{1A68596F-B344-4943-A351-2D74FB238EBC}" srcOrd="1" destOrd="0" presId="urn:microsoft.com/office/officeart/2008/layout/HorizontalMultiLevelHierarchy"/>
    <dgm:cxn modelId="{60951151-0124-4E79-856F-8A2BD7CFB4E7}" srcId="{F8E0C2B0-32E8-4E7C-8DC5-AE69A1596CAC}" destId="{E46917B0-C305-48BF-A8A1-FBCF359C9FF8}" srcOrd="0" destOrd="0" parTransId="{966AFB9F-3EC5-4249-8073-CAC0E24BAED2}" sibTransId="{37A9888B-F6D9-4848-8C35-491981CED265}"/>
    <dgm:cxn modelId="{E630814F-6744-407E-83B6-809F68311A84}" type="presOf" srcId="{5D186416-0584-4C4F-90A6-4056BC1A35FB}" destId="{103D6C4A-A45C-4A6C-9AD4-7E5B0FF4FE04}" srcOrd="0" destOrd="0" presId="urn:microsoft.com/office/officeart/2008/layout/HorizontalMultiLevelHierarchy"/>
    <dgm:cxn modelId="{6A1283F9-50C0-4EDC-A23B-237AF344A5BA}" type="presOf" srcId="{6B5D0D77-8EEF-4C33-8131-ACA2200D151F}" destId="{B32CAF0B-E71F-4EC3-BF7F-B472FCDD0D2D}" srcOrd="0" destOrd="0" presId="urn:microsoft.com/office/officeart/2008/layout/HorizontalMultiLevelHierarchy"/>
    <dgm:cxn modelId="{F9A6FE97-F7BF-4C88-8CDE-B532D40B9FFA}" type="presOf" srcId="{6F4F889B-CA29-42F1-9517-0176F03645F6}" destId="{4CC43958-EECF-4889-BBDB-E6456C1B0196}" srcOrd="0" destOrd="0" presId="urn:microsoft.com/office/officeart/2008/layout/HorizontalMultiLevelHierarchy"/>
    <dgm:cxn modelId="{015DEBEE-8275-4F80-A47B-4B36A617268C}" srcId="{5D186416-0584-4C4F-90A6-4056BC1A35FB}" destId="{4C21AE1F-5883-41EF-8E5A-D2C5BBA21530}" srcOrd="2" destOrd="0" parTransId="{A287368F-3EFE-4138-B47A-387DA5B55944}" sibTransId="{24627C19-C2A4-4F9F-80DC-B4649CC4CF95}"/>
    <dgm:cxn modelId="{E91159F7-4219-45A3-AC29-B4A30A8F5ED6}" srcId="{5D186416-0584-4C4F-90A6-4056BC1A35FB}" destId="{F8E0C2B0-32E8-4E7C-8DC5-AE69A1596CAC}" srcOrd="0" destOrd="0" parTransId="{6F4F889B-CA29-42F1-9517-0176F03645F6}" sibTransId="{94F6A238-F633-446E-BAC7-B4751BAF6278}"/>
    <dgm:cxn modelId="{6B0DCC8B-2D26-4670-96F1-A137DC1E0DAA}" srcId="{6B5D0D77-8EEF-4C33-8131-ACA2200D151F}" destId="{7271630C-C40D-4F7E-BF9E-051505876FDE}" srcOrd="0" destOrd="0" parTransId="{86CEC536-697A-4DA4-8132-82C30F772F6F}" sibTransId="{9E948BD7-1770-4F02-AA5A-492088F4A567}"/>
    <dgm:cxn modelId="{C730FF20-296E-4752-A295-0F6E07449E2D}" type="presOf" srcId="{966AFB9F-3EC5-4249-8073-CAC0E24BAED2}" destId="{61576CDB-1703-44EF-AEA2-05FE1F6E5EB5}" srcOrd="0" destOrd="0" presId="urn:microsoft.com/office/officeart/2008/layout/HorizontalMultiLevelHierarchy"/>
    <dgm:cxn modelId="{BB8E4500-E15A-4FCA-9D74-83E686B7C21E}" type="presOf" srcId="{A287368F-3EFE-4138-B47A-387DA5B55944}" destId="{18D0750C-E653-45E4-8A81-B098F8CD080F}" srcOrd="0" destOrd="0" presId="urn:microsoft.com/office/officeart/2008/layout/HorizontalMultiLevelHierarchy"/>
    <dgm:cxn modelId="{2B711E6B-E1E6-4625-A2B3-A142D365D915}" type="presOf" srcId="{86CEC536-697A-4DA4-8132-82C30F772F6F}" destId="{7FBA6F94-18AB-4B41-9319-8894BC7E3BA3}" srcOrd="0" destOrd="0" presId="urn:microsoft.com/office/officeart/2008/layout/HorizontalMultiLevelHierarchy"/>
    <dgm:cxn modelId="{89C251AC-91F8-4370-963A-AB478ADE1AFE}" type="presOf" srcId="{12C26792-D094-49BB-82D8-32A86AEE1060}" destId="{20323E06-5F42-4CC4-BAC7-A3493741E9CC}" srcOrd="0" destOrd="0" presId="urn:microsoft.com/office/officeart/2008/layout/HorizontalMultiLevelHierarchy"/>
    <dgm:cxn modelId="{F8CCB346-4015-487B-8810-140E2B2AE7AD}" srcId="{12C26792-D094-49BB-82D8-32A86AEE1060}" destId="{5D186416-0584-4C4F-90A6-4056BC1A35FB}" srcOrd="0" destOrd="0" parTransId="{F9B94CD3-0EAA-45A2-8313-46F2A5386EA2}" sibTransId="{70932008-6E6D-4055-BE57-C8909FCF68B5}"/>
    <dgm:cxn modelId="{11D925E2-DD57-418A-A999-E5C440AFF3BC}" srcId="{5D186416-0584-4C4F-90A6-4056BC1A35FB}" destId="{6B5D0D77-8EEF-4C33-8131-ACA2200D151F}" srcOrd="1" destOrd="0" parTransId="{FCB5F028-6058-401D-9970-E3F0C3D98E73}" sibTransId="{AE42FA2B-925D-49DF-B034-12143CD87781}"/>
    <dgm:cxn modelId="{01BAB3BA-A965-4C3B-95B0-CA8D5C7618F1}" type="presOf" srcId="{E46917B0-C305-48BF-A8A1-FBCF359C9FF8}" destId="{37E050F8-0201-4EBD-A5C3-EA591C4368C7}" srcOrd="0" destOrd="0" presId="urn:microsoft.com/office/officeart/2008/layout/HorizontalMultiLevelHierarchy"/>
    <dgm:cxn modelId="{3B50AAE1-9489-46C1-802F-02F59E4A0736}" type="presOf" srcId="{3D7DE736-6520-4774-90E0-B7723ECC69DD}" destId="{74FCDF29-7098-410E-BDB4-28BD0B96A14A}" srcOrd="0" destOrd="0" presId="urn:microsoft.com/office/officeart/2008/layout/HorizontalMultiLevelHierarchy"/>
    <dgm:cxn modelId="{4A339893-17B0-4A13-873D-D7A4B99F8CB2}" type="presOf" srcId="{7271630C-C40D-4F7E-BF9E-051505876FDE}" destId="{24000C15-9C38-4519-86D7-A49DCAFFFBD4}" srcOrd="0" destOrd="0" presId="urn:microsoft.com/office/officeart/2008/layout/HorizontalMultiLevelHierarchy"/>
    <dgm:cxn modelId="{F9507D15-529A-42D7-B069-EC5037D13D1B}" srcId="{4C21AE1F-5883-41EF-8E5A-D2C5BBA21530}" destId="{12C8B0F1-097C-4E10-BB2A-10526792C84E}" srcOrd="0" destOrd="0" parTransId="{3D7DE736-6520-4774-90E0-B7723ECC69DD}" sibTransId="{66C4B12B-9A01-46C3-883A-E604199981C5}"/>
    <dgm:cxn modelId="{4C81A98A-8F13-460C-B547-4C4F5B5C770E}" type="presOf" srcId="{86CEC536-697A-4DA4-8132-82C30F772F6F}" destId="{403C4FF1-1D83-4C7A-B5ED-6604A5030B2D}" srcOrd="1" destOrd="0" presId="urn:microsoft.com/office/officeart/2008/layout/HorizontalMultiLevelHierarchy"/>
    <dgm:cxn modelId="{B6C628BA-44ED-4EA8-BFB8-ABF4D7FD99E0}" type="presOf" srcId="{4C21AE1F-5883-41EF-8E5A-D2C5BBA21530}" destId="{961A44FE-A706-421A-B2CB-86C61E69EBD4}" srcOrd="0" destOrd="0" presId="urn:microsoft.com/office/officeart/2008/layout/HorizontalMultiLevelHierarchy"/>
    <dgm:cxn modelId="{F03D560D-B477-4564-A35C-47DA0443527F}" type="presOf" srcId="{F8E0C2B0-32E8-4E7C-8DC5-AE69A1596CAC}" destId="{9C21E239-6D74-42A1-BA19-414610CD56CF}" srcOrd="0" destOrd="0" presId="urn:microsoft.com/office/officeart/2008/layout/HorizontalMultiLevelHierarchy"/>
    <dgm:cxn modelId="{DF137F92-7CCC-476D-8B6E-672E92FFA0EE}" type="presOf" srcId="{A287368F-3EFE-4138-B47A-387DA5B55944}" destId="{BEBA380D-85C6-4F64-94E5-A6C3E2589A46}" srcOrd="1" destOrd="0" presId="urn:microsoft.com/office/officeart/2008/layout/HorizontalMultiLevelHierarchy"/>
    <dgm:cxn modelId="{22BDEBCC-F37D-42CF-8F12-E7401D42F7BB}" type="presOf" srcId="{FCB5F028-6058-401D-9970-E3F0C3D98E73}" destId="{B7A4592A-B00B-4BAB-B399-19D5751DEC26}" srcOrd="0" destOrd="0" presId="urn:microsoft.com/office/officeart/2008/layout/HorizontalMultiLevelHierarchy"/>
    <dgm:cxn modelId="{86482E2B-F86F-4D5C-983B-B4AAE3758792}" type="presOf" srcId="{966AFB9F-3EC5-4249-8073-CAC0E24BAED2}" destId="{B28CA29C-E27C-4DF5-B5B6-8AFB40E1C5DC}" srcOrd="1" destOrd="0" presId="urn:microsoft.com/office/officeart/2008/layout/HorizontalMultiLevelHierarchy"/>
    <dgm:cxn modelId="{AFB974D2-1A6A-4BC5-9C58-54D4AFFA76D4}" type="presOf" srcId="{12C8B0F1-097C-4E10-BB2A-10526792C84E}" destId="{1FED8B26-F542-4B94-912D-A1838D33E272}" srcOrd="0" destOrd="0" presId="urn:microsoft.com/office/officeart/2008/layout/HorizontalMultiLevelHierarchy"/>
    <dgm:cxn modelId="{A773E938-3A61-4545-B6B9-E2FBB4BF227D}" type="presParOf" srcId="{20323E06-5F42-4CC4-BAC7-A3493741E9CC}" destId="{9548AB6F-D262-495C-B9A8-8ECD791A1F14}" srcOrd="0" destOrd="0" presId="urn:microsoft.com/office/officeart/2008/layout/HorizontalMultiLevelHierarchy"/>
    <dgm:cxn modelId="{6FE0D1C3-6E58-455A-A90A-BD3065CC4479}" type="presParOf" srcId="{9548AB6F-D262-495C-B9A8-8ECD791A1F14}" destId="{103D6C4A-A45C-4A6C-9AD4-7E5B0FF4FE04}" srcOrd="0" destOrd="0" presId="urn:microsoft.com/office/officeart/2008/layout/HorizontalMultiLevelHierarchy"/>
    <dgm:cxn modelId="{9842AFD4-9665-4BD3-9C69-BB3FE1EC7B4B}" type="presParOf" srcId="{9548AB6F-D262-495C-B9A8-8ECD791A1F14}" destId="{A3325A29-8644-4164-90D5-8D57836CCD67}" srcOrd="1" destOrd="0" presId="urn:microsoft.com/office/officeart/2008/layout/HorizontalMultiLevelHierarchy"/>
    <dgm:cxn modelId="{3E3A02CF-C162-4F6F-84BE-1E3A0C0F9870}" type="presParOf" srcId="{A3325A29-8644-4164-90D5-8D57836CCD67}" destId="{4CC43958-EECF-4889-BBDB-E6456C1B0196}" srcOrd="0" destOrd="0" presId="urn:microsoft.com/office/officeart/2008/layout/HorizontalMultiLevelHierarchy"/>
    <dgm:cxn modelId="{9EC73F3D-D8DF-4FB6-AC03-E18DE0CD2912}" type="presParOf" srcId="{4CC43958-EECF-4889-BBDB-E6456C1B0196}" destId="{1A68596F-B344-4943-A351-2D74FB238EBC}" srcOrd="0" destOrd="0" presId="urn:microsoft.com/office/officeart/2008/layout/HorizontalMultiLevelHierarchy"/>
    <dgm:cxn modelId="{810A34AB-B347-4541-BB71-9C8362F2A09D}" type="presParOf" srcId="{A3325A29-8644-4164-90D5-8D57836CCD67}" destId="{5AEFF5C8-A481-4AE6-ACF9-1C8C42E3C0B4}" srcOrd="1" destOrd="0" presId="urn:microsoft.com/office/officeart/2008/layout/HorizontalMultiLevelHierarchy"/>
    <dgm:cxn modelId="{283C99EC-7B28-4596-862F-2F139EF1277F}" type="presParOf" srcId="{5AEFF5C8-A481-4AE6-ACF9-1C8C42E3C0B4}" destId="{9C21E239-6D74-42A1-BA19-414610CD56CF}" srcOrd="0" destOrd="0" presId="urn:microsoft.com/office/officeart/2008/layout/HorizontalMultiLevelHierarchy"/>
    <dgm:cxn modelId="{E025F8B1-D61A-41E9-AFEC-7BFC9F251E7A}" type="presParOf" srcId="{5AEFF5C8-A481-4AE6-ACF9-1C8C42E3C0B4}" destId="{A9366203-FE58-436C-BC2B-87CDB234AD0E}" srcOrd="1" destOrd="0" presId="urn:microsoft.com/office/officeart/2008/layout/HorizontalMultiLevelHierarchy"/>
    <dgm:cxn modelId="{F40EFE83-1D60-41F2-A404-F5FB99A23B5A}" type="presParOf" srcId="{A9366203-FE58-436C-BC2B-87CDB234AD0E}" destId="{61576CDB-1703-44EF-AEA2-05FE1F6E5EB5}" srcOrd="0" destOrd="0" presId="urn:microsoft.com/office/officeart/2008/layout/HorizontalMultiLevelHierarchy"/>
    <dgm:cxn modelId="{B9C291ED-A3A6-4011-819E-67399D96BAE2}" type="presParOf" srcId="{61576CDB-1703-44EF-AEA2-05FE1F6E5EB5}" destId="{B28CA29C-E27C-4DF5-B5B6-8AFB40E1C5DC}" srcOrd="0" destOrd="0" presId="urn:microsoft.com/office/officeart/2008/layout/HorizontalMultiLevelHierarchy"/>
    <dgm:cxn modelId="{583A7F7A-69BD-451F-81C9-0CAFD5FEFABE}" type="presParOf" srcId="{A9366203-FE58-436C-BC2B-87CDB234AD0E}" destId="{804E3C2E-1541-4C0F-A52B-FD568DCA3DC1}" srcOrd="1" destOrd="0" presId="urn:microsoft.com/office/officeart/2008/layout/HorizontalMultiLevelHierarchy"/>
    <dgm:cxn modelId="{3DE062F2-9219-4AC8-8F41-F28654EC830A}" type="presParOf" srcId="{804E3C2E-1541-4C0F-A52B-FD568DCA3DC1}" destId="{37E050F8-0201-4EBD-A5C3-EA591C4368C7}" srcOrd="0" destOrd="0" presId="urn:microsoft.com/office/officeart/2008/layout/HorizontalMultiLevelHierarchy"/>
    <dgm:cxn modelId="{F3A5BE8C-9F0F-4FE7-B123-7224595F207E}" type="presParOf" srcId="{804E3C2E-1541-4C0F-A52B-FD568DCA3DC1}" destId="{121BF696-AF14-423B-924C-84537F1A68DA}" srcOrd="1" destOrd="0" presId="urn:microsoft.com/office/officeart/2008/layout/HorizontalMultiLevelHierarchy"/>
    <dgm:cxn modelId="{D4F2CC66-340D-45B6-A9C8-ABF454E36B15}" type="presParOf" srcId="{A3325A29-8644-4164-90D5-8D57836CCD67}" destId="{B7A4592A-B00B-4BAB-B399-19D5751DEC26}" srcOrd="2" destOrd="0" presId="urn:microsoft.com/office/officeart/2008/layout/HorizontalMultiLevelHierarchy"/>
    <dgm:cxn modelId="{14034AD4-0FCB-43C9-A720-EA1296412124}" type="presParOf" srcId="{B7A4592A-B00B-4BAB-B399-19D5751DEC26}" destId="{905239C6-B50E-403D-A05F-739122AF71AE}" srcOrd="0" destOrd="0" presId="urn:microsoft.com/office/officeart/2008/layout/HorizontalMultiLevelHierarchy"/>
    <dgm:cxn modelId="{8184A75D-9944-4D6C-84BB-AF6E944B28CB}" type="presParOf" srcId="{A3325A29-8644-4164-90D5-8D57836CCD67}" destId="{FFA5A604-DE60-4C9B-A54F-785AAA326A89}" srcOrd="3" destOrd="0" presId="urn:microsoft.com/office/officeart/2008/layout/HorizontalMultiLevelHierarchy"/>
    <dgm:cxn modelId="{3D0A3AB3-71C6-49A3-9F10-C417B1627644}" type="presParOf" srcId="{FFA5A604-DE60-4C9B-A54F-785AAA326A89}" destId="{B32CAF0B-E71F-4EC3-BF7F-B472FCDD0D2D}" srcOrd="0" destOrd="0" presId="urn:microsoft.com/office/officeart/2008/layout/HorizontalMultiLevelHierarchy"/>
    <dgm:cxn modelId="{DCE89B31-E70C-4AF8-B05D-B761176BC0C0}" type="presParOf" srcId="{FFA5A604-DE60-4C9B-A54F-785AAA326A89}" destId="{E5A3E0EA-5860-430B-9006-2C15CB9761B9}" srcOrd="1" destOrd="0" presId="urn:microsoft.com/office/officeart/2008/layout/HorizontalMultiLevelHierarchy"/>
    <dgm:cxn modelId="{829E71C1-F98A-4EF4-96FB-33D03E331678}" type="presParOf" srcId="{E5A3E0EA-5860-430B-9006-2C15CB9761B9}" destId="{7FBA6F94-18AB-4B41-9319-8894BC7E3BA3}" srcOrd="0" destOrd="0" presId="urn:microsoft.com/office/officeart/2008/layout/HorizontalMultiLevelHierarchy"/>
    <dgm:cxn modelId="{68C147BB-3485-40F4-B1AB-1925C3894B4B}" type="presParOf" srcId="{7FBA6F94-18AB-4B41-9319-8894BC7E3BA3}" destId="{403C4FF1-1D83-4C7A-B5ED-6604A5030B2D}" srcOrd="0" destOrd="0" presId="urn:microsoft.com/office/officeart/2008/layout/HorizontalMultiLevelHierarchy"/>
    <dgm:cxn modelId="{4A330C2B-3EBB-4598-87FD-6268FFF38D25}" type="presParOf" srcId="{E5A3E0EA-5860-430B-9006-2C15CB9761B9}" destId="{6E332D85-083A-4E94-9BF8-75F127095400}" srcOrd="1" destOrd="0" presId="urn:microsoft.com/office/officeart/2008/layout/HorizontalMultiLevelHierarchy"/>
    <dgm:cxn modelId="{2E90AA61-76E2-49FA-B369-636E70568408}" type="presParOf" srcId="{6E332D85-083A-4E94-9BF8-75F127095400}" destId="{24000C15-9C38-4519-86D7-A49DCAFFFBD4}" srcOrd="0" destOrd="0" presId="urn:microsoft.com/office/officeart/2008/layout/HorizontalMultiLevelHierarchy"/>
    <dgm:cxn modelId="{033EC13B-C72F-46CF-9594-C2CF2D28C7CB}" type="presParOf" srcId="{6E332D85-083A-4E94-9BF8-75F127095400}" destId="{46E7AA01-EAC6-4766-8AD3-B68C4F54664B}" srcOrd="1" destOrd="0" presId="urn:microsoft.com/office/officeart/2008/layout/HorizontalMultiLevelHierarchy"/>
    <dgm:cxn modelId="{6C339950-E7FC-4861-A85A-87C56CBA09A7}" type="presParOf" srcId="{A3325A29-8644-4164-90D5-8D57836CCD67}" destId="{18D0750C-E653-45E4-8A81-B098F8CD080F}" srcOrd="4" destOrd="0" presId="urn:microsoft.com/office/officeart/2008/layout/HorizontalMultiLevelHierarchy"/>
    <dgm:cxn modelId="{56F4CF42-5256-4FF0-B35B-CEA4E10F1A2A}" type="presParOf" srcId="{18D0750C-E653-45E4-8A81-B098F8CD080F}" destId="{BEBA380D-85C6-4F64-94E5-A6C3E2589A46}" srcOrd="0" destOrd="0" presId="urn:microsoft.com/office/officeart/2008/layout/HorizontalMultiLevelHierarchy"/>
    <dgm:cxn modelId="{F6821212-618C-4F4D-BA93-58D4A22182CA}" type="presParOf" srcId="{A3325A29-8644-4164-90D5-8D57836CCD67}" destId="{7439BF41-C634-44C3-9FE8-5DD67DAB8C83}" srcOrd="5" destOrd="0" presId="urn:microsoft.com/office/officeart/2008/layout/HorizontalMultiLevelHierarchy"/>
    <dgm:cxn modelId="{EAFE88FF-E39A-46C1-83B4-2AEDD2456235}" type="presParOf" srcId="{7439BF41-C634-44C3-9FE8-5DD67DAB8C83}" destId="{961A44FE-A706-421A-B2CB-86C61E69EBD4}" srcOrd="0" destOrd="0" presId="urn:microsoft.com/office/officeart/2008/layout/HorizontalMultiLevelHierarchy"/>
    <dgm:cxn modelId="{E0780D56-B668-4FFC-BE3B-C9CCAC63ABF5}" type="presParOf" srcId="{7439BF41-C634-44C3-9FE8-5DD67DAB8C83}" destId="{BCF1C670-2E9A-4FA0-87CA-56A70E1DB2CA}" srcOrd="1" destOrd="0" presId="urn:microsoft.com/office/officeart/2008/layout/HorizontalMultiLevelHierarchy"/>
    <dgm:cxn modelId="{3C2CF5A5-E3E1-44AE-BFAD-1AD187D42250}" type="presParOf" srcId="{BCF1C670-2E9A-4FA0-87CA-56A70E1DB2CA}" destId="{74FCDF29-7098-410E-BDB4-28BD0B96A14A}" srcOrd="0" destOrd="0" presId="urn:microsoft.com/office/officeart/2008/layout/HorizontalMultiLevelHierarchy"/>
    <dgm:cxn modelId="{38060DA3-F7DD-4B7B-BE3C-26EFC61D0DB9}" type="presParOf" srcId="{74FCDF29-7098-410E-BDB4-28BD0B96A14A}" destId="{49616835-53F1-4AD7-918C-486D5002FD51}" srcOrd="0" destOrd="0" presId="urn:microsoft.com/office/officeart/2008/layout/HorizontalMultiLevelHierarchy"/>
    <dgm:cxn modelId="{34C4970C-9659-4B7C-80E3-B91D949E1CE7}" type="presParOf" srcId="{BCF1C670-2E9A-4FA0-87CA-56A70E1DB2CA}" destId="{C7399DC4-2DA3-47EB-8CD2-1F29B54C5989}" srcOrd="1" destOrd="0" presId="urn:microsoft.com/office/officeart/2008/layout/HorizontalMultiLevelHierarchy"/>
    <dgm:cxn modelId="{35B12AFE-9966-4041-A288-8C24514D02C5}" type="presParOf" srcId="{C7399DC4-2DA3-47EB-8CD2-1F29B54C5989}" destId="{1FED8B26-F542-4B94-912D-A1838D33E272}" srcOrd="0" destOrd="0" presId="urn:microsoft.com/office/officeart/2008/layout/HorizontalMultiLevelHierarchy"/>
    <dgm:cxn modelId="{DD700FF8-B756-4EB1-AFC6-ADEA39C7A073}" type="presParOf" srcId="{C7399DC4-2DA3-47EB-8CD2-1F29B54C5989}" destId="{92B6BC8D-10EB-4B24-9780-2241F08E00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C46BC-731B-4B98-AD09-9FD0728F51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E8451-77DA-4F8A-992E-79F3AB14B6B2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вариативности в действующем ФГОС</a:t>
          </a:r>
        </a:p>
      </dgm:t>
    </dgm:pt>
    <dgm:pt modelId="{4B605763-61EE-4BD4-BA9C-F9C1C132AD5B}" type="parTrans" cxnId="{3C8C73D6-98D5-4C48-AA91-544A619519F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05D59-92B8-4D30-A9A4-4697B20A3897}" type="sibTrans" cxnId="{3C8C73D6-98D5-4C48-AA91-544A619519F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AFECA-434F-4D55-8AE2-DEBCED0F1B46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ОП по выбору участников образовательного процесса</a:t>
          </a:r>
        </a:p>
      </dgm:t>
    </dgm:pt>
    <dgm:pt modelId="{71D21A0F-5B76-4EE2-8A18-AF63F923006A}" type="parTrans" cxnId="{167DAFE3-51AC-4F70-B824-B031FDB74E1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1BDDB-D0F5-4F06-A193-7E6993137182}" type="sibTrans" cxnId="{167DAFE3-51AC-4F70-B824-B031FDB74E1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5A864-7503-4E38-97D0-BBC5A58079CC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дифференцированных программ</a:t>
          </a:r>
        </a:p>
      </dgm:t>
    </dgm:pt>
    <dgm:pt modelId="{7D1E44DA-6A58-4E1E-8829-4E15A7714C70}" type="parTrans" cxnId="{F1FCA23D-D9F0-4B86-A7CD-6AF7FB21AF6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80216-E37A-4353-BE10-532D411A3358}" type="sibTrans" cxnId="{F1FCA23D-D9F0-4B86-A7CD-6AF7FB21AF6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0A740-5FA0-4A40-A82F-D8B7F2A7677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вариативности в обновленных ФГОС</a:t>
          </a:r>
        </a:p>
      </dgm:t>
    </dgm:pt>
    <dgm:pt modelId="{A8C159CC-4293-439B-89EA-89AF6099EBEC}" type="parTrans" cxnId="{7945664B-CAAC-4BFB-866B-31B9C30084E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53A99-C1BD-46DC-9767-729DE02E4839}" type="sibTrans" cxnId="{7945664B-CAAC-4BFB-866B-31B9C30084E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A112D-FBB5-428F-A86A-1816D3DA5756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ОП по выбору участников образовательного процесса (п.16 ФГОС)</a:t>
          </a:r>
        </a:p>
      </dgm:t>
    </dgm:pt>
    <dgm:pt modelId="{1A6ACD6B-4767-411C-A79C-A0719E701CE5}" type="parTrans" cxnId="{75626635-89BC-4A2C-AB25-8DC6E8F095A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8F2F5-CD2B-4E79-B919-98961C4BEBA3}" type="sibTrans" cxnId="{75626635-89BC-4A2C-AB25-8DC6E8F095A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C61A8-B34A-4E4A-8CC2-85539FA799F5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дифференцированных программ</a:t>
          </a:r>
        </a:p>
      </dgm:t>
    </dgm:pt>
    <dgm:pt modelId="{EF632FD2-DBBF-4896-9878-07B2C7946B45}" type="parTrans" cxnId="{91CB7535-AC7D-4949-A20E-DBE70BD0691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63427-72EB-460D-8106-6D3FDEBEC53B}" type="sibTrans" cxnId="{91CB7535-AC7D-4949-A20E-DBE70BD0691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64C25-2BA5-4739-99B1-8B47C44250E1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и реализации индивидуальных учебных планов</a:t>
          </a:r>
        </a:p>
      </dgm:t>
    </dgm:pt>
    <dgm:pt modelId="{9F64F2BD-1DE3-4AC6-9392-BBC632FA0ABD}" type="parTrans" cxnId="{5B34B676-2AE8-42D0-B2C4-C197378F997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365A0-67A6-4069-B8F9-31E17DD55B98}" type="sibTrans" cxnId="{5B34B676-2AE8-42D0-B2C4-C197378F997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86A04-2E2C-434A-88FB-7D5449D2E655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и реализации индивидуальных учебных планов (п.8)</a:t>
          </a:r>
        </a:p>
      </dgm:t>
    </dgm:pt>
    <dgm:pt modelId="{34BA0CA5-5645-4460-B500-0EF9643F239A}" type="parTrans" cxnId="{AD3368DF-67DF-4EB4-9EC8-F17A1CC5D97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0D389-BE8A-48F0-BD75-3B0B0CAAB0CF}" type="sibTrans" cxnId="{AD3368DF-67DF-4EB4-9EC8-F17A1CC5D97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FAFEF-5A14-4E6C-9820-B0BE0AA9F1C9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Произвольный характер выполнения требований к предметным результатам для инновационных школ (п.12)</a:t>
          </a:r>
        </a:p>
      </dgm:t>
    </dgm:pt>
    <dgm:pt modelId="{85763050-6EC2-4CD8-A81E-4919D7FC0C1A}" type="parTrans" cxnId="{8D14B4A1-1925-4074-9DA1-83859664556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C31B3-959B-4239-807E-23552DD93F9F}" type="sibTrans" cxnId="{8D14B4A1-1925-4074-9DA1-83859664556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D5ECB-1E0C-48FC-B863-0DFA820B7E79}" type="pres">
      <dgm:prSet presAssocID="{E08C46BC-731B-4B98-AD09-9FD0728F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03097-89A3-4BF8-BDA3-AE086E68493A}" type="pres">
      <dgm:prSet presAssocID="{624E8451-77DA-4F8A-992E-79F3AB14B6B2}" presName="vertFlow" presStyleCnt="0"/>
      <dgm:spPr/>
    </dgm:pt>
    <dgm:pt modelId="{D8D43DF2-EDD6-444E-8E4D-DFFBACDECAFD}" type="pres">
      <dgm:prSet presAssocID="{624E8451-77DA-4F8A-992E-79F3AB14B6B2}" presName="header" presStyleLbl="node1" presStyleIdx="0" presStyleCnt="2"/>
      <dgm:spPr/>
      <dgm:t>
        <a:bodyPr/>
        <a:lstStyle/>
        <a:p>
          <a:endParaRPr lang="ru-RU"/>
        </a:p>
      </dgm:t>
    </dgm:pt>
    <dgm:pt modelId="{26A86736-7516-4024-8155-9E69F690D499}" type="pres">
      <dgm:prSet presAssocID="{71D21A0F-5B76-4EE2-8A18-AF63F923006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8688EB3-F920-4DC6-8674-72A637D29B1D}" type="pres">
      <dgm:prSet presAssocID="{5B0AFECA-434F-4D55-8AE2-DEBCED0F1B46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35C79-6F1B-43F9-9ED3-1BF9C9ED9D8C}" type="pres">
      <dgm:prSet presAssocID="{3051BDDB-D0F5-4F06-A193-7E699313718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89E9684-ADC8-4025-ADBA-D906441CA4E9}" type="pres">
      <dgm:prSet presAssocID="{8E55A864-7503-4E38-97D0-BBC5A58079CC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D726-01C9-4EAC-A1AD-33E4C21CE40F}" type="pres">
      <dgm:prSet presAssocID="{F0A80216-E37A-4353-BE10-532D411A335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B7B8D91-30FA-45B6-A930-61B4A1AAE962}" type="pres">
      <dgm:prSet presAssocID="{8F464C25-2BA5-4739-99B1-8B47C44250E1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0AB7-E662-4530-B69F-B859C4A673E0}" type="pres">
      <dgm:prSet presAssocID="{624E8451-77DA-4F8A-992E-79F3AB14B6B2}" presName="hSp" presStyleCnt="0"/>
      <dgm:spPr/>
    </dgm:pt>
    <dgm:pt modelId="{C9839BA4-3180-4752-926B-CC5CD48A8076}" type="pres">
      <dgm:prSet presAssocID="{39C0A740-5FA0-4A40-A82F-D8B7F2A7677A}" presName="vertFlow" presStyleCnt="0"/>
      <dgm:spPr/>
    </dgm:pt>
    <dgm:pt modelId="{CE2D6349-3216-4100-AC6F-F2A55FF1C8DE}" type="pres">
      <dgm:prSet presAssocID="{39C0A740-5FA0-4A40-A82F-D8B7F2A7677A}" presName="header" presStyleLbl="node1" presStyleIdx="1" presStyleCnt="2"/>
      <dgm:spPr/>
      <dgm:t>
        <a:bodyPr/>
        <a:lstStyle/>
        <a:p>
          <a:endParaRPr lang="ru-RU"/>
        </a:p>
      </dgm:t>
    </dgm:pt>
    <dgm:pt modelId="{5DF236B7-9D9F-4D4B-9A63-3FFAF9552DE2}" type="pres">
      <dgm:prSet presAssocID="{1A6ACD6B-4767-411C-A79C-A0719E701CE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D62096E-10C7-4D7A-B6D0-38F692837C2D}" type="pres">
      <dgm:prSet presAssocID="{C68A112D-FBB5-428F-A86A-1816D3DA5756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649E6-C7FE-43F6-89AF-D0C9DBB46D8B}" type="pres">
      <dgm:prSet presAssocID="{FA18F2F5-CD2B-4E79-B919-98961C4BEBA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AA6B682-AA27-484F-832C-847CFB3A4D9C}" type="pres">
      <dgm:prSet presAssocID="{AAFC61A8-B34A-4E4A-8CC2-85539FA799F5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7D89-06D0-4322-81BB-A4B663A3F211}" type="pres">
      <dgm:prSet presAssocID="{34263427-72EB-460D-8106-6D3FDEBEC53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553FC62-3150-4FB9-8644-00FEDF22E577}" type="pres">
      <dgm:prSet presAssocID="{78B86A04-2E2C-434A-88FB-7D5449D2E655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C946-CDA0-40D8-9E11-CB4EEC59CB8F}" type="pres">
      <dgm:prSet presAssocID="{7590D389-BE8A-48F0-BD75-3B0B0CAAB0C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400AB3F6-3A97-460E-8069-9902A8F969BB}" type="pres">
      <dgm:prSet presAssocID="{223FAFEF-5A14-4E6C-9820-B0BE0AA9F1C9}" presName="child" presStyleLbl="alignAccFollowNode1" presStyleIdx="6" presStyleCnt="7" custScaleY="131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4B4A1-1925-4074-9DA1-83859664556B}" srcId="{39C0A740-5FA0-4A40-A82F-D8B7F2A7677A}" destId="{223FAFEF-5A14-4E6C-9820-B0BE0AA9F1C9}" srcOrd="3" destOrd="0" parTransId="{85763050-6EC2-4CD8-A81E-4919D7FC0C1A}" sibTransId="{C67C31B3-959B-4239-807E-23552DD93F9F}"/>
    <dgm:cxn modelId="{BFA37019-09D9-4A6A-B43D-1BAF3705382A}" type="presOf" srcId="{624E8451-77DA-4F8A-992E-79F3AB14B6B2}" destId="{D8D43DF2-EDD6-444E-8E4D-DFFBACDECAFD}" srcOrd="0" destOrd="0" presId="urn:microsoft.com/office/officeart/2005/8/layout/lProcess1"/>
    <dgm:cxn modelId="{40C6E2AF-E5C0-4E4B-88AE-E33BEEAFF280}" type="presOf" srcId="{39C0A740-5FA0-4A40-A82F-D8B7F2A7677A}" destId="{CE2D6349-3216-4100-AC6F-F2A55FF1C8DE}" srcOrd="0" destOrd="0" presId="urn:microsoft.com/office/officeart/2005/8/layout/lProcess1"/>
    <dgm:cxn modelId="{01409FA1-37F2-4992-BD9A-C2E1840B04C2}" type="presOf" srcId="{F0A80216-E37A-4353-BE10-532D411A3358}" destId="{570BD726-01C9-4EAC-A1AD-33E4C21CE40F}" srcOrd="0" destOrd="0" presId="urn:microsoft.com/office/officeart/2005/8/layout/lProcess1"/>
    <dgm:cxn modelId="{5B34B676-2AE8-42D0-B2C4-C197378F9970}" srcId="{624E8451-77DA-4F8A-992E-79F3AB14B6B2}" destId="{8F464C25-2BA5-4739-99B1-8B47C44250E1}" srcOrd="2" destOrd="0" parTransId="{9F64F2BD-1DE3-4AC6-9392-BBC632FA0ABD}" sibTransId="{D46365A0-67A6-4069-B8F9-31E17DD55B98}"/>
    <dgm:cxn modelId="{BBF866CB-B8B0-4DD9-A90A-647D5ED2EE79}" type="presOf" srcId="{223FAFEF-5A14-4E6C-9820-B0BE0AA9F1C9}" destId="{400AB3F6-3A97-460E-8069-9902A8F969BB}" srcOrd="0" destOrd="0" presId="urn:microsoft.com/office/officeart/2005/8/layout/lProcess1"/>
    <dgm:cxn modelId="{E36636C4-8F0C-4BFF-9675-73D703EB7C8F}" type="presOf" srcId="{FA18F2F5-CD2B-4E79-B919-98961C4BEBA3}" destId="{1ED649E6-C7FE-43F6-89AF-D0C9DBB46D8B}" srcOrd="0" destOrd="0" presId="urn:microsoft.com/office/officeart/2005/8/layout/lProcess1"/>
    <dgm:cxn modelId="{24F2683C-F2D4-41F2-99A6-F213ECD66612}" type="presOf" srcId="{7590D389-BE8A-48F0-BD75-3B0B0CAAB0CF}" destId="{8EB4C946-CDA0-40D8-9E11-CB4EEC59CB8F}" srcOrd="0" destOrd="0" presId="urn:microsoft.com/office/officeart/2005/8/layout/lProcess1"/>
    <dgm:cxn modelId="{3A01AF0A-6FF7-49E8-84F2-6B8189718AF5}" type="presOf" srcId="{34263427-72EB-460D-8106-6D3FDEBEC53B}" destId="{F0147D89-06D0-4322-81BB-A4B663A3F211}" srcOrd="0" destOrd="0" presId="urn:microsoft.com/office/officeart/2005/8/layout/lProcess1"/>
    <dgm:cxn modelId="{45FED7C6-5CB9-4063-8580-9399FD8F82DB}" type="presOf" srcId="{1A6ACD6B-4767-411C-A79C-A0719E701CE5}" destId="{5DF236B7-9D9F-4D4B-9A63-3FFAF9552DE2}" srcOrd="0" destOrd="0" presId="urn:microsoft.com/office/officeart/2005/8/layout/lProcess1"/>
    <dgm:cxn modelId="{6C5ADFC3-F821-442C-AAE6-0CF1E1C61AD0}" type="presOf" srcId="{C68A112D-FBB5-428F-A86A-1816D3DA5756}" destId="{5D62096E-10C7-4D7A-B6D0-38F692837C2D}" srcOrd="0" destOrd="0" presId="urn:microsoft.com/office/officeart/2005/8/layout/lProcess1"/>
    <dgm:cxn modelId="{F1FCA23D-D9F0-4B86-A7CD-6AF7FB21AF68}" srcId="{624E8451-77DA-4F8A-992E-79F3AB14B6B2}" destId="{8E55A864-7503-4E38-97D0-BBC5A58079CC}" srcOrd="1" destOrd="0" parTransId="{7D1E44DA-6A58-4E1E-8829-4E15A7714C70}" sibTransId="{F0A80216-E37A-4353-BE10-532D411A3358}"/>
    <dgm:cxn modelId="{3C8C73D6-98D5-4C48-AA91-544A619519F5}" srcId="{E08C46BC-731B-4B98-AD09-9FD0728F5102}" destId="{624E8451-77DA-4F8A-992E-79F3AB14B6B2}" srcOrd="0" destOrd="0" parTransId="{4B605763-61EE-4BD4-BA9C-F9C1C132AD5B}" sibTransId="{DD705D59-92B8-4D30-A9A4-4697B20A3897}"/>
    <dgm:cxn modelId="{A4251039-7BE5-46DF-B0F4-12D782D89CF4}" type="presOf" srcId="{E08C46BC-731B-4B98-AD09-9FD0728F5102}" destId="{7A5D5ECB-1E0C-48FC-B863-0DFA820B7E79}" srcOrd="0" destOrd="0" presId="urn:microsoft.com/office/officeart/2005/8/layout/lProcess1"/>
    <dgm:cxn modelId="{58CC2572-D862-42E9-8280-02A595C6D44B}" type="presOf" srcId="{71D21A0F-5B76-4EE2-8A18-AF63F923006A}" destId="{26A86736-7516-4024-8155-9E69F690D499}" srcOrd="0" destOrd="0" presId="urn:microsoft.com/office/officeart/2005/8/layout/lProcess1"/>
    <dgm:cxn modelId="{167DAFE3-51AC-4F70-B824-B031FDB74E15}" srcId="{624E8451-77DA-4F8A-992E-79F3AB14B6B2}" destId="{5B0AFECA-434F-4D55-8AE2-DEBCED0F1B46}" srcOrd="0" destOrd="0" parTransId="{71D21A0F-5B76-4EE2-8A18-AF63F923006A}" sibTransId="{3051BDDB-D0F5-4F06-A193-7E6993137182}"/>
    <dgm:cxn modelId="{91CB7535-AC7D-4949-A20E-DBE70BD06912}" srcId="{39C0A740-5FA0-4A40-A82F-D8B7F2A7677A}" destId="{AAFC61A8-B34A-4E4A-8CC2-85539FA799F5}" srcOrd="1" destOrd="0" parTransId="{EF632FD2-DBBF-4896-9878-07B2C7946B45}" sibTransId="{34263427-72EB-460D-8106-6D3FDEBEC53B}"/>
    <dgm:cxn modelId="{F3B483B8-F5B7-46EA-BFD8-7A4EF970F7BE}" type="presOf" srcId="{8E55A864-7503-4E38-97D0-BBC5A58079CC}" destId="{E89E9684-ADC8-4025-ADBA-D906441CA4E9}" srcOrd="0" destOrd="0" presId="urn:microsoft.com/office/officeart/2005/8/layout/lProcess1"/>
    <dgm:cxn modelId="{75626635-89BC-4A2C-AB25-8DC6E8F095AE}" srcId="{39C0A740-5FA0-4A40-A82F-D8B7F2A7677A}" destId="{C68A112D-FBB5-428F-A86A-1816D3DA5756}" srcOrd="0" destOrd="0" parTransId="{1A6ACD6B-4767-411C-A79C-A0719E701CE5}" sibTransId="{FA18F2F5-CD2B-4E79-B919-98961C4BEBA3}"/>
    <dgm:cxn modelId="{5DB93F26-A6A0-462E-80CB-43464893DE72}" type="presOf" srcId="{8F464C25-2BA5-4739-99B1-8B47C44250E1}" destId="{0B7B8D91-30FA-45B6-A930-61B4A1AAE962}" srcOrd="0" destOrd="0" presId="urn:microsoft.com/office/officeart/2005/8/layout/lProcess1"/>
    <dgm:cxn modelId="{847537B2-789A-4C8D-8A5A-76E94A729CED}" type="presOf" srcId="{3051BDDB-D0F5-4F06-A193-7E6993137182}" destId="{79235C79-6F1B-43F9-9ED3-1BF9C9ED9D8C}" srcOrd="0" destOrd="0" presId="urn:microsoft.com/office/officeart/2005/8/layout/lProcess1"/>
    <dgm:cxn modelId="{AD3368DF-67DF-4EB4-9EC8-F17A1CC5D97D}" srcId="{39C0A740-5FA0-4A40-A82F-D8B7F2A7677A}" destId="{78B86A04-2E2C-434A-88FB-7D5449D2E655}" srcOrd="2" destOrd="0" parTransId="{34BA0CA5-5645-4460-B500-0EF9643F239A}" sibTransId="{7590D389-BE8A-48F0-BD75-3B0B0CAAB0CF}"/>
    <dgm:cxn modelId="{7945664B-CAAC-4BFB-866B-31B9C30084EF}" srcId="{E08C46BC-731B-4B98-AD09-9FD0728F5102}" destId="{39C0A740-5FA0-4A40-A82F-D8B7F2A7677A}" srcOrd="1" destOrd="0" parTransId="{A8C159CC-4293-439B-89EA-89AF6099EBEC}" sibTransId="{24F53A99-C1BD-46DC-9767-729DE02E4839}"/>
    <dgm:cxn modelId="{D4E00042-7EA6-43C6-B4F7-FEE6C83F7306}" type="presOf" srcId="{AAFC61A8-B34A-4E4A-8CC2-85539FA799F5}" destId="{3AA6B682-AA27-484F-832C-847CFB3A4D9C}" srcOrd="0" destOrd="0" presId="urn:microsoft.com/office/officeart/2005/8/layout/lProcess1"/>
    <dgm:cxn modelId="{0F637BB7-B2AB-485B-87A5-FBB7A493EE5E}" type="presOf" srcId="{5B0AFECA-434F-4D55-8AE2-DEBCED0F1B46}" destId="{C8688EB3-F920-4DC6-8674-72A637D29B1D}" srcOrd="0" destOrd="0" presId="urn:microsoft.com/office/officeart/2005/8/layout/lProcess1"/>
    <dgm:cxn modelId="{8B5CB218-5A43-4F4F-AD52-A66219EE03BB}" type="presOf" srcId="{78B86A04-2E2C-434A-88FB-7D5449D2E655}" destId="{E553FC62-3150-4FB9-8644-00FEDF22E577}" srcOrd="0" destOrd="0" presId="urn:microsoft.com/office/officeart/2005/8/layout/lProcess1"/>
    <dgm:cxn modelId="{D26D3A39-F66A-45AF-82F0-30D73DD21FC5}" type="presParOf" srcId="{7A5D5ECB-1E0C-48FC-B863-0DFA820B7E79}" destId="{09403097-89A3-4BF8-BDA3-AE086E68493A}" srcOrd="0" destOrd="0" presId="urn:microsoft.com/office/officeart/2005/8/layout/lProcess1"/>
    <dgm:cxn modelId="{B498BC23-B486-47C1-9F5E-65F656AC04FB}" type="presParOf" srcId="{09403097-89A3-4BF8-BDA3-AE086E68493A}" destId="{D8D43DF2-EDD6-444E-8E4D-DFFBACDECAFD}" srcOrd="0" destOrd="0" presId="urn:microsoft.com/office/officeart/2005/8/layout/lProcess1"/>
    <dgm:cxn modelId="{6E8C21C2-D99B-47BD-96C7-5C9985093AA6}" type="presParOf" srcId="{09403097-89A3-4BF8-BDA3-AE086E68493A}" destId="{26A86736-7516-4024-8155-9E69F690D499}" srcOrd="1" destOrd="0" presId="urn:microsoft.com/office/officeart/2005/8/layout/lProcess1"/>
    <dgm:cxn modelId="{7C942516-649D-4AB6-8A49-5894AC4DE7A9}" type="presParOf" srcId="{09403097-89A3-4BF8-BDA3-AE086E68493A}" destId="{C8688EB3-F920-4DC6-8674-72A637D29B1D}" srcOrd="2" destOrd="0" presId="urn:microsoft.com/office/officeart/2005/8/layout/lProcess1"/>
    <dgm:cxn modelId="{137426E5-393B-4EE8-BD3B-896743905AD6}" type="presParOf" srcId="{09403097-89A3-4BF8-BDA3-AE086E68493A}" destId="{79235C79-6F1B-43F9-9ED3-1BF9C9ED9D8C}" srcOrd="3" destOrd="0" presId="urn:microsoft.com/office/officeart/2005/8/layout/lProcess1"/>
    <dgm:cxn modelId="{283E36CA-3271-43BB-89D8-85A9849FB420}" type="presParOf" srcId="{09403097-89A3-4BF8-BDA3-AE086E68493A}" destId="{E89E9684-ADC8-4025-ADBA-D906441CA4E9}" srcOrd="4" destOrd="0" presId="urn:microsoft.com/office/officeart/2005/8/layout/lProcess1"/>
    <dgm:cxn modelId="{8E9EF10C-C0E6-44E3-9BD7-8214BCEE04C8}" type="presParOf" srcId="{09403097-89A3-4BF8-BDA3-AE086E68493A}" destId="{570BD726-01C9-4EAC-A1AD-33E4C21CE40F}" srcOrd="5" destOrd="0" presId="urn:microsoft.com/office/officeart/2005/8/layout/lProcess1"/>
    <dgm:cxn modelId="{DDBFFB0D-44F0-49A3-A37F-F7A59E4AA81F}" type="presParOf" srcId="{09403097-89A3-4BF8-BDA3-AE086E68493A}" destId="{0B7B8D91-30FA-45B6-A930-61B4A1AAE962}" srcOrd="6" destOrd="0" presId="urn:microsoft.com/office/officeart/2005/8/layout/lProcess1"/>
    <dgm:cxn modelId="{FF55C3B7-A74C-47A0-8A2C-DC0B364726BF}" type="presParOf" srcId="{7A5D5ECB-1E0C-48FC-B863-0DFA820B7E79}" destId="{60170AB7-E662-4530-B69F-B859C4A673E0}" srcOrd="1" destOrd="0" presId="urn:microsoft.com/office/officeart/2005/8/layout/lProcess1"/>
    <dgm:cxn modelId="{698E2199-B762-400B-BDFA-FE197E48A250}" type="presParOf" srcId="{7A5D5ECB-1E0C-48FC-B863-0DFA820B7E79}" destId="{C9839BA4-3180-4752-926B-CC5CD48A8076}" srcOrd="2" destOrd="0" presId="urn:microsoft.com/office/officeart/2005/8/layout/lProcess1"/>
    <dgm:cxn modelId="{3B4F67E6-5DCD-4D6B-907C-C0BE931B1090}" type="presParOf" srcId="{C9839BA4-3180-4752-926B-CC5CD48A8076}" destId="{CE2D6349-3216-4100-AC6F-F2A55FF1C8DE}" srcOrd="0" destOrd="0" presId="urn:microsoft.com/office/officeart/2005/8/layout/lProcess1"/>
    <dgm:cxn modelId="{6D3500CD-1CE3-41D6-B934-A0803916C33B}" type="presParOf" srcId="{C9839BA4-3180-4752-926B-CC5CD48A8076}" destId="{5DF236B7-9D9F-4D4B-9A63-3FFAF9552DE2}" srcOrd="1" destOrd="0" presId="urn:microsoft.com/office/officeart/2005/8/layout/lProcess1"/>
    <dgm:cxn modelId="{F30F35C1-143A-4C51-8E28-EFD2DDE4ECF2}" type="presParOf" srcId="{C9839BA4-3180-4752-926B-CC5CD48A8076}" destId="{5D62096E-10C7-4D7A-B6D0-38F692837C2D}" srcOrd="2" destOrd="0" presId="urn:microsoft.com/office/officeart/2005/8/layout/lProcess1"/>
    <dgm:cxn modelId="{A4A7D7C4-F41B-4CEB-9328-79720609F3CB}" type="presParOf" srcId="{C9839BA4-3180-4752-926B-CC5CD48A8076}" destId="{1ED649E6-C7FE-43F6-89AF-D0C9DBB46D8B}" srcOrd="3" destOrd="0" presId="urn:microsoft.com/office/officeart/2005/8/layout/lProcess1"/>
    <dgm:cxn modelId="{1E7781CC-3105-4A73-A9BA-E0944FF294C6}" type="presParOf" srcId="{C9839BA4-3180-4752-926B-CC5CD48A8076}" destId="{3AA6B682-AA27-484F-832C-847CFB3A4D9C}" srcOrd="4" destOrd="0" presId="urn:microsoft.com/office/officeart/2005/8/layout/lProcess1"/>
    <dgm:cxn modelId="{BAE6614F-EBB6-4334-9159-9296841DF169}" type="presParOf" srcId="{C9839BA4-3180-4752-926B-CC5CD48A8076}" destId="{F0147D89-06D0-4322-81BB-A4B663A3F211}" srcOrd="5" destOrd="0" presId="urn:microsoft.com/office/officeart/2005/8/layout/lProcess1"/>
    <dgm:cxn modelId="{3E9D9B20-B84D-455C-8994-0EAC5D515602}" type="presParOf" srcId="{C9839BA4-3180-4752-926B-CC5CD48A8076}" destId="{E553FC62-3150-4FB9-8644-00FEDF22E577}" srcOrd="6" destOrd="0" presId="urn:microsoft.com/office/officeart/2005/8/layout/lProcess1"/>
    <dgm:cxn modelId="{D07BAC89-095A-4365-92C6-6537B84B1F03}" type="presParOf" srcId="{C9839BA4-3180-4752-926B-CC5CD48A8076}" destId="{8EB4C946-CDA0-40D8-9E11-CB4EEC59CB8F}" srcOrd="7" destOrd="0" presId="urn:microsoft.com/office/officeart/2005/8/layout/lProcess1"/>
    <dgm:cxn modelId="{401D93E2-4AAB-470D-BCC7-4099C23A2A43}" type="presParOf" srcId="{C9839BA4-3180-4752-926B-CC5CD48A8076}" destId="{400AB3F6-3A97-460E-8069-9902A8F969B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AF50-5745-462E-B3F5-F5BB1FF3D929}">
      <dsp:nvSpPr>
        <dsp:cNvPr id="0" name=""/>
        <dsp:cNvSpPr/>
      </dsp:nvSpPr>
      <dsp:spPr>
        <a:xfrm rot="10800000">
          <a:off x="1675837" y="1613"/>
          <a:ext cx="5779856" cy="103478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0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Приводят Стандарты в соответствие Федеральному закону «Об образовании в Российской Федерации»</a:t>
          </a:r>
        </a:p>
      </dsp:txBody>
      <dsp:txXfrm rot="10800000">
        <a:off x="1934532" y="1613"/>
        <a:ext cx="5521161" cy="1034782"/>
      </dsp:txXfrm>
    </dsp:sp>
    <dsp:sp modelId="{D70063F8-C528-483C-AD20-4E7A89AC5203}">
      <dsp:nvSpPr>
        <dsp:cNvPr id="0" name=""/>
        <dsp:cNvSpPr/>
      </dsp:nvSpPr>
      <dsp:spPr>
        <a:xfrm>
          <a:off x="1235819" y="78986"/>
          <a:ext cx="880036" cy="88003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AB6048-6E47-4424-9B83-5B1CC3B5BE94}">
      <dsp:nvSpPr>
        <dsp:cNvPr id="0" name=""/>
        <dsp:cNvSpPr/>
      </dsp:nvSpPr>
      <dsp:spPr>
        <a:xfrm rot="10800000">
          <a:off x="1675837" y="1299093"/>
          <a:ext cx="5779856" cy="8800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0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Устанавливают вариативность сроков реализации программ (не только в сторону увеличения, но и в сторону сокращения)</a:t>
          </a:r>
        </a:p>
      </dsp:txBody>
      <dsp:txXfrm rot="10800000">
        <a:off x="1895846" y="1299093"/>
        <a:ext cx="5559847" cy="880036"/>
      </dsp:txXfrm>
    </dsp:sp>
    <dsp:sp modelId="{882EBED3-67CB-48C0-9A8A-CF00ECABFA2F}">
      <dsp:nvSpPr>
        <dsp:cNvPr id="0" name=""/>
        <dsp:cNvSpPr/>
      </dsp:nvSpPr>
      <dsp:spPr>
        <a:xfrm>
          <a:off x="1235819" y="1299093"/>
          <a:ext cx="880036" cy="88003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FB2F4F-BA4C-4562-A17B-A5C3A3F32E49}">
      <dsp:nvSpPr>
        <dsp:cNvPr id="0" name=""/>
        <dsp:cNvSpPr/>
      </dsp:nvSpPr>
      <dsp:spPr>
        <a:xfrm rot="10800000">
          <a:off x="1675837" y="2441828"/>
          <a:ext cx="5779856" cy="8800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0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Детализируют условия реализации образовательных программ</a:t>
          </a:r>
        </a:p>
      </dsp:txBody>
      <dsp:txXfrm rot="10800000">
        <a:off x="1895846" y="2441828"/>
        <a:ext cx="5559847" cy="880036"/>
      </dsp:txXfrm>
    </dsp:sp>
    <dsp:sp modelId="{2C610414-54B6-4584-9FC6-F13826B28C44}">
      <dsp:nvSpPr>
        <dsp:cNvPr id="0" name=""/>
        <dsp:cNvSpPr/>
      </dsp:nvSpPr>
      <dsp:spPr>
        <a:xfrm>
          <a:off x="1267685" y="2441828"/>
          <a:ext cx="880036" cy="88003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2FDBD9-48C9-450C-BE74-D9FBF9E6611A}">
      <dsp:nvSpPr>
        <dsp:cNvPr id="0" name=""/>
        <dsp:cNvSpPr/>
      </dsp:nvSpPr>
      <dsp:spPr>
        <a:xfrm rot="10800000">
          <a:off x="1675837" y="3584562"/>
          <a:ext cx="5779856" cy="8800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0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Конкретизированные результаты систематизированы</a:t>
          </a:r>
        </a:p>
      </dsp:txBody>
      <dsp:txXfrm rot="10800000">
        <a:off x="1895846" y="3584562"/>
        <a:ext cx="5559847" cy="880036"/>
      </dsp:txXfrm>
    </dsp:sp>
    <dsp:sp modelId="{08AD5DFB-D576-4FB2-BD41-9A88C71746BA}">
      <dsp:nvSpPr>
        <dsp:cNvPr id="0" name=""/>
        <dsp:cNvSpPr/>
      </dsp:nvSpPr>
      <dsp:spPr>
        <a:xfrm>
          <a:off x="1235819" y="3584562"/>
          <a:ext cx="880036" cy="88003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2B7019-8CA6-4E53-B10B-45BB83348792}">
      <dsp:nvSpPr>
        <dsp:cNvPr id="0" name=""/>
        <dsp:cNvSpPr/>
      </dsp:nvSpPr>
      <dsp:spPr>
        <a:xfrm rot="10800000">
          <a:off x="1675837" y="4727297"/>
          <a:ext cx="5779856" cy="8800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0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Оптимизированы требования к основной образовательной программе и рабочей программе</a:t>
          </a:r>
        </a:p>
      </dsp:txBody>
      <dsp:txXfrm rot="10800000">
        <a:off x="1895846" y="4727297"/>
        <a:ext cx="5559847" cy="880036"/>
      </dsp:txXfrm>
    </dsp:sp>
    <dsp:sp modelId="{A7D66691-5C99-4FC2-BAF5-3873AB15A5A1}">
      <dsp:nvSpPr>
        <dsp:cNvPr id="0" name=""/>
        <dsp:cNvSpPr/>
      </dsp:nvSpPr>
      <dsp:spPr>
        <a:xfrm>
          <a:off x="1235819" y="4727297"/>
          <a:ext cx="880036" cy="88003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DF29-7098-410E-BDB4-28BD0B96A14A}">
      <dsp:nvSpPr>
        <dsp:cNvPr id="0" name=""/>
        <dsp:cNvSpPr/>
      </dsp:nvSpPr>
      <dsp:spPr>
        <a:xfrm>
          <a:off x="4171689" y="4204477"/>
          <a:ext cx="464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34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2255" y="4238588"/>
        <a:ext cx="23217" cy="23217"/>
      </dsp:txXfrm>
    </dsp:sp>
    <dsp:sp modelId="{18D0750C-E653-45E4-8A81-B098F8CD080F}">
      <dsp:nvSpPr>
        <dsp:cNvPr id="0" name=""/>
        <dsp:cNvSpPr/>
      </dsp:nvSpPr>
      <dsp:spPr>
        <a:xfrm>
          <a:off x="1303703" y="2906140"/>
          <a:ext cx="464349" cy="1344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174" y="0"/>
              </a:lnTo>
              <a:lnTo>
                <a:pt x="232174" y="1344056"/>
              </a:lnTo>
              <a:lnTo>
                <a:pt x="464349" y="13440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0328" y="3542618"/>
        <a:ext cx="71100" cy="71100"/>
      </dsp:txXfrm>
    </dsp:sp>
    <dsp:sp modelId="{7FBA6F94-18AB-4B41-9319-8894BC7E3BA3}">
      <dsp:nvSpPr>
        <dsp:cNvPr id="0" name=""/>
        <dsp:cNvSpPr/>
      </dsp:nvSpPr>
      <dsp:spPr>
        <a:xfrm>
          <a:off x="4153603" y="2917800"/>
          <a:ext cx="464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34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4169" y="2951911"/>
        <a:ext cx="23217" cy="23217"/>
      </dsp:txXfrm>
    </dsp:sp>
    <dsp:sp modelId="{B7A4592A-B00B-4BAB-B399-19D5751DEC26}">
      <dsp:nvSpPr>
        <dsp:cNvPr id="0" name=""/>
        <dsp:cNvSpPr/>
      </dsp:nvSpPr>
      <dsp:spPr>
        <a:xfrm>
          <a:off x="1303703" y="2860420"/>
          <a:ext cx="464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174" y="45720"/>
              </a:lnTo>
              <a:lnTo>
                <a:pt x="232174" y="103100"/>
              </a:lnTo>
              <a:lnTo>
                <a:pt x="464349" y="1031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4181" y="2894443"/>
        <a:ext cx="23394" cy="23394"/>
      </dsp:txXfrm>
    </dsp:sp>
    <dsp:sp modelId="{61576CDB-1703-44EF-AEA2-05FE1F6E5EB5}">
      <dsp:nvSpPr>
        <dsp:cNvPr id="0" name=""/>
        <dsp:cNvSpPr/>
      </dsp:nvSpPr>
      <dsp:spPr>
        <a:xfrm>
          <a:off x="4272337" y="1515953"/>
          <a:ext cx="464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34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2903" y="1550064"/>
        <a:ext cx="23217" cy="23217"/>
      </dsp:txXfrm>
    </dsp:sp>
    <dsp:sp modelId="{4CC43958-EECF-4889-BBDB-E6456C1B0196}">
      <dsp:nvSpPr>
        <dsp:cNvPr id="0" name=""/>
        <dsp:cNvSpPr/>
      </dsp:nvSpPr>
      <dsp:spPr>
        <a:xfrm>
          <a:off x="1303703" y="1561673"/>
          <a:ext cx="464349" cy="1344467"/>
        </a:xfrm>
        <a:custGeom>
          <a:avLst/>
          <a:gdLst/>
          <a:ahLst/>
          <a:cxnLst/>
          <a:rect l="0" t="0" r="0" b="0"/>
          <a:pathLst>
            <a:path>
              <a:moveTo>
                <a:pt x="0" y="1344467"/>
              </a:moveTo>
              <a:lnTo>
                <a:pt x="232174" y="1344467"/>
              </a:lnTo>
              <a:lnTo>
                <a:pt x="232174" y="0"/>
              </a:lnTo>
              <a:lnTo>
                <a:pt x="46434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0318" y="2198346"/>
        <a:ext cx="71119" cy="71119"/>
      </dsp:txXfrm>
    </dsp:sp>
    <dsp:sp modelId="{103D6C4A-A45C-4A6C-9AD4-7E5B0FF4FE04}">
      <dsp:nvSpPr>
        <dsp:cNvPr id="0" name=""/>
        <dsp:cNvSpPr/>
      </dsp:nvSpPr>
      <dsp:spPr>
        <a:xfrm rot="16200000">
          <a:off x="-1460660" y="2257204"/>
          <a:ext cx="4230857" cy="129787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7030A0"/>
              </a:solidFill>
            </a:rPr>
            <a:t>Системно-</a:t>
          </a:r>
          <a:r>
            <a:rPr lang="ru-RU" sz="2800" b="1" kern="1200" dirty="0" err="1">
              <a:solidFill>
                <a:srgbClr val="7030A0"/>
              </a:solidFill>
            </a:rPr>
            <a:t>деятельностный</a:t>
          </a:r>
          <a:r>
            <a:rPr lang="ru-RU" sz="2800" b="1" kern="1200" dirty="0">
              <a:solidFill>
                <a:srgbClr val="7030A0"/>
              </a:solidFill>
            </a:rPr>
            <a:t> подход</a:t>
          </a:r>
        </a:p>
      </dsp:txBody>
      <dsp:txXfrm>
        <a:off x="-1460660" y="2257204"/>
        <a:ext cx="4230857" cy="1297871"/>
      </dsp:txXfrm>
    </dsp:sp>
    <dsp:sp modelId="{9C21E239-6D74-42A1-BA19-414610CD56CF}">
      <dsp:nvSpPr>
        <dsp:cNvPr id="0" name=""/>
        <dsp:cNvSpPr/>
      </dsp:nvSpPr>
      <dsp:spPr>
        <a:xfrm>
          <a:off x="1768053" y="1078137"/>
          <a:ext cx="2504284" cy="967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Личностные результаты (ценности и мотивация)</a:t>
          </a:r>
        </a:p>
      </dsp:txBody>
      <dsp:txXfrm>
        <a:off x="1768053" y="1078137"/>
        <a:ext cx="2504284" cy="967071"/>
      </dsp:txXfrm>
    </dsp:sp>
    <dsp:sp modelId="{37E050F8-0201-4EBD-A5C3-EA591C4368C7}">
      <dsp:nvSpPr>
        <dsp:cNvPr id="0" name=""/>
        <dsp:cNvSpPr/>
      </dsp:nvSpPr>
      <dsp:spPr>
        <a:xfrm>
          <a:off x="4736687" y="927319"/>
          <a:ext cx="2764157" cy="126870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Ориентация на формирование системы ценности и мотивов</a:t>
          </a:r>
        </a:p>
      </dsp:txBody>
      <dsp:txXfrm>
        <a:off x="4736687" y="927319"/>
        <a:ext cx="2764157" cy="1268708"/>
      </dsp:txXfrm>
    </dsp:sp>
    <dsp:sp modelId="{B32CAF0B-E71F-4EC3-BF7F-B472FCDD0D2D}">
      <dsp:nvSpPr>
        <dsp:cNvPr id="0" name=""/>
        <dsp:cNvSpPr/>
      </dsp:nvSpPr>
      <dsp:spPr>
        <a:xfrm>
          <a:off x="1768053" y="2497220"/>
          <a:ext cx="2385549" cy="932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Метапредметные</a:t>
          </a:r>
          <a:r>
            <a:rPr lang="ru-RU" sz="2000" b="1" kern="1200" dirty="0"/>
            <a:t> результаты («</a:t>
          </a:r>
          <a:r>
            <a:rPr lang="en-US" sz="2000" b="1" kern="1200" dirty="0"/>
            <a:t>soft skills</a:t>
          </a:r>
          <a:r>
            <a:rPr lang="ru-RU" sz="2000" b="1" kern="1200" dirty="0"/>
            <a:t>»</a:t>
          </a:r>
          <a:r>
            <a:rPr lang="en-US" sz="2000" b="1" kern="1200" dirty="0"/>
            <a:t>)</a:t>
          </a:r>
          <a:endParaRPr lang="ru-RU" sz="2000" b="1" kern="1200" dirty="0"/>
        </a:p>
      </dsp:txBody>
      <dsp:txXfrm>
        <a:off x="1768053" y="2497220"/>
        <a:ext cx="2385549" cy="932599"/>
      </dsp:txXfrm>
    </dsp:sp>
    <dsp:sp modelId="{24000C15-9C38-4519-86D7-A49DCAFFFBD4}">
      <dsp:nvSpPr>
        <dsp:cNvPr id="0" name=""/>
        <dsp:cNvSpPr/>
      </dsp:nvSpPr>
      <dsp:spPr>
        <a:xfrm>
          <a:off x="4617953" y="2372989"/>
          <a:ext cx="2831836" cy="118106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Три группы УУД: познавательные, коммуникативные и регулятивные действия</a:t>
          </a:r>
        </a:p>
      </dsp:txBody>
      <dsp:txXfrm>
        <a:off x="4617953" y="2372989"/>
        <a:ext cx="2831836" cy="1181062"/>
      </dsp:txXfrm>
    </dsp:sp>
    <dsp:sp modelId="{961A44FE-A706-421A-B2CB-86C61E69EBD4}">
      <dsp:nvSpPr>
        <dsp:cNvPr id="0" name=""/>
        <dsp:cNvSpPr/>
      </dsp:nvSpPr>
      <dsp:spPr>
        <a:xfrm>
          <a:off x="1768053" y="3766250"/>
          <a:ext cx="2403636" cy="9678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Предметные результаты</a:t>
          </a:r>
        </a:p>
      </dsp:txBody>
      <dsp:txXfrm>
        <a:off x="1768053" y="3766250"/>
        <a:ext cx="2403636" cy="967892"/>
      </dsp:txXfrm>
    </dsp:sp>
    <dsp:sp modelId="{1FED8B26-F542-4B94-912D-A1838D33E272}">
      <dsp:nvSpPr>
        <dsp:cNvPr id="0" name=""/>
        <dsp:cNvSpPr/>
      </dsp:nvSpPr>
      <dsp:spPr>
        <a:xfrm>
          <a:off x="4636039" y="3731014"/>
          <a:ext cx="2804950" cy="103836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Конкретизация и систематизация предметных результатов</a:t>
          </a:r>
        </a:p>
      </dsp:txBody>
      <dsp:txXfrm>
        <a:off x="4636039" y="3731014"/>
        <a:ext cx="2804950" cy="103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DF2-EDD6-444E-8E4D-DFFBACDECAFD}">
      <dsp:nvSpPr>
        <dsp:cNvPr id="0" name=""/>
        <dsp:cNvSpPr/>
      </dsp:nvSpPr>
      <dsp:spPr>
        <a:xfrm>
          <a:off x="1310788" y="2832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вариативности в действующем ФГОС</a:t>
          </a:r>
        </a:p>
      </dsp:txBody>
      <dsp:txXfrm>
        <a:off x="1334557" y="26601"/>
        <a:ext cx="3198550" cy="763984"/>
      </dsp:txXfrm>
    </dsp:sp>
    <dsp:sp modelId="{26A86736-7516-4024-8155-9E69F690D499}">
      <dsp:nvSpPr>
        <dsp:cNvPr id="0" name=""/>
        <dsp:cNvSpPr/>
      </dsp:nvSpPr>
      <dsp:spPr>
        <a:xfrm rot="5400000">
          <a:off x="2862824" y="885362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8EB3-F920-4DC6-8674-72A637D29B1D}">
      <dsp:nvSpPr>
        <dsp:cNvPr id="0" name=""/>
        <dsp:cNvSpPr/>
      </dsp:nvSpPr>
      <dsp:spPr>
        <a:xfrm>
          <a:off x="1310788" y="1098387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ОП по выбору участников образовательного процесса</a:t>
          </a:r>
        </a:p>
      </dsp:txBody>
      <dsp:txXfrm>
        <a:off x="1334557" y="1122156"/>
        <a:ext cx="3198550" cy="763984"/>
      </dsp:txXfrm>
    </dsp:sp>
    <dsp:sp modelId="{79235C79-6F1B-43F9-9ED3-1BF9C9ED9D8C}">
      <dsp:nvSpPr>
        <dsp:cNvPr id="0" name=""/>
        <dsp:cNvSpPr/>
      </dsp:nvSpPr>
      <dsp:spPr>
        <a:xfrm rot="5400000">
          <a:off x="2862824" y="1980917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9684-ADC8-4025-ADBA-D906441CA4E9}">
      <dsp:nvSpPr>
        <dsp:cNvPr id="0" name=""/>
        <dsp:cNvSpPr/>
      </dsp:nvSpPr>
      <dsp:spPr>
        <a:xfrm>
          <a:off x="1310788" y="2193941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дифференцированных программ</a:t>
          </a:r>
        </a:p>
      </dsp:txBody>
      <dsp:txXfrm>
        <a:off x="1334557" y="2217710"/>
        <a:ext cx="3198550" cy="763984"/>
      </dsp:txXfrm>
    </dsp:sp>
    <dsp:sp modelId="{570BD726-01C9-4EAC-A1AD-33E4C21CE40F}">
      <dsp:nvSpPr>
        <dsp:cNvPr id="0" name=""/>
        <dsp:cNvSpPr/>
      </dsp:nvSpPr>
      <dsp:spPr>
        <a:xfrm rot="5400000">
          <a:off x="2862824" y="3076472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B8D91-30FA-45B6-A930-61B4A1AAE962}">
      <dsp:nvSpPr>
        <dsp:cNvPr id="0" name=""/>
        <dsp:cNvSpPr/>
      </dsp:nvSpPr>
      <dsp:spPr>
        <a:xfrm>
          <a:off x="1310788" y="3289496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и реализации индивидуальных учебных планов</a:t>
          </a:r>
        </a:p>
      </dsp:txBody>
      <dsp:txXfrm>
        <a:off x="1334557" y="3313265"/>
        <a:ext cx="3198550" cy="763984"/>
      </dsp:txXfrm>
    </dsp:sp>
    <dsp:sp modelId="{CE2D6349-3216-4100-AC6F-F2A55FF1C8DE}">
      <dsp:nvSpPr>
        <dsp:cNvPr id="0" name=""/>
        <dsp:cNvSpPr/>
      </dsp:nvSpPr>
      <dsp:spPr>
        <a:xfrm>
          <a:off x="5011329" y="2832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вариативности в обновленных ФГОС</a:t>
          </a:r>
        </a:p>
      </dsp:txBody>
      <dsp:txXfrm>
        <a:off x="5035098" y="26601"/>
        <a:ext cx="3198550" cy="763984"/>
      </dsp:txXfrm>
    </dsp:sp>
    <dsp:sp modelId="{5DF236B7-9D9F-4D4B-9A63-3FFAF9552DE2}">
      <dsp:nvSpPr>
        <dsp:cNvPr id="0" name=""/>
        <dsp:cNvSpPr/>
      </dsp:nvSpPr>
      <dsp:spPr>
        <a:xfrm rot="5400000">
          <a:off x="6563365" y="885362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2096E-10C7-4D7A-B6D0-38F692837C2D}">
      <dsp:nvSpPr>
        <dsp:cNvPr id="0" name=""/>
        <dsp:cNvSpPr/>
      </dsp:nvSpPr>
      <dsp:spPr>
        <a:xfrm>
          <a:off x="5011329" y="1098387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ОП по выбору участников образовательного процесса (п.16 ФГОС)</a:t>
          </a:r>
        </a:p>
      </dsp:txBody>
      <dsp:txXfrm>
        <a:off x="5035098" y="1122156"/>
        <a:ext cx="3198550" cy="763984"/>
      </dsp:txXfrm>
    </dsp:sp>
    <dsp:sp modelId="{1ED649E6-C7FE-43F6-89AF-D0C9DBB46D8B}">
      <dsp:nvSpPr>
        <dsp:cNvPr id="0" name=""/>
        <dsp:cNvSpPr/>
      </dsp:nvSpPr>
      <dsp:spPr>
        <a:xfrm rot="5400000">
          <a:off x="6563365" y="1980917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6B682-AA27-484F-832C-847CFB3A4D9C}">
      <dsp:nvSpPr>
        <dsp:cNvPr id="0" name=""/>
        <dsp:cNvSpPr/>
      </dsp:nvSpPr>
      <dsp:spPr>
        <a:xfrm>
          <a:off x="5011329" y="2193941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дифференцированных программ</a:t>
          </a:r>
        </a:p>
      </dsp:txBody>
      <dsp:txXfrm>
        <a:off x="5035098" y="2217710"/>
        <a:ext cx="3198550" cy="763984"/>
      </dsp:txXfrm>
    </dsp:sp>
    <dsp:sp modelId="{F0147D89-06D0-4322-81BB-A4B663A3F211}">
      <dsp:nvSpPr>
        <dsp:cNvPr id="0" name=""/>
        <dsp:cNvSpPr/>
      </dsp:nvSpPr>
      <dsp:spPr>
        <a:xfrm rot="5400000">
          <a:off x="6563365" y="3076472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3FC62-3150-4FB9-8644-00FEDF22E577}">
      <dsp:nvSpPr>
        <dsp:cNvPr id="0" name=""/>
        <dsp:cNvSpPr/>
      </dsp:nvSpPr>
      <dsp:spPr>
        <a:xfrm>
          <a:off x="5011329" y="3289496"/>
          <a:ext cx="3246088" cy="811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разработки и реализации индивидуальных учебных планов (п.8)</a:t>
          </a:r>
        </a:p>
      </dsp:txBody>
      <dsp:txXfrm>
        <a:off x="5035098" y="3313265"/>
        <a:ext cx="3198550" cy="763984"/>
      </dsp:txXfrm>
    </dsp:sp>
    <dsp:sp modelId="{8EB4C946-CDA0-40D8-9E11-CB4EEC59CB8F}">
      <dsp:nvSpPr>
        <dsp:cNvPr id="0" name=""/>
        <dsp:cNvSpPr/>
      </dsp:nvSpPr>
      <dsp:spPr>
        <a:xfrm rot="5400000">
          <a:off x="6563365" y="4172026"/>
          <a:ext cx="142016" cy="1420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AB3F6-3A97-460E-8069-9902A8F969BB}">
      <dsp:nvSpPr>
        <dsp:cNvPr id="0" name=""/>
        <dsp:cNvSpPr/>
      </dsp:nvSpPr>
      <dsp:spPr>
        <a:xfrm>
          <a:off x="5011329" y="4385051"/>
          <a:ext cx="3246088" cy="1070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Произвольный характер выполнения требований к предметным результатам для инновационных школ (п.12)</a:t>
          </a:r>
        </a:p>
      </dsp:txBody>
      <dsp:txXfrm>
        <a:off x="5042675" y="4416397"/>
        <a:ext cx="3183396" cy="100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1047-8045-4D1B-8B39-5251E25CB51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4A488-E4C8-47D6-9249-033FDE66E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4A488-E4C8-47D6-9249-033FDE66E2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8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4A488-E4C8-47D6-9249-033FDE66E2B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7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4A488-E4C8-47D6-9249-033FDE66E2B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1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CEE-3C67-428D-9AA5-060D143B5F29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6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68F0-D8BA-4C38-97D8-1D69289F1763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5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FF1E-0500-4C04-B0DF-B944487FAF87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B58F-0E87-4EAF-8E71-2C376C210843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4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54B-092D-43E6-956B-601FC641D011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987-D420-489E-959A-77900E9E046C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1FC-0813-4FD5-AFAF-2DE26C19DF8D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224-C241-4385-B76E-B5A672735A46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3AC-B1FE-404B-9117-EC7E30E764A0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9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CA48-8954-4AD6-B3C4-CA6C88DF39C7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41C-2BBD-482A-8113-134431AE54AB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B2CD-BAF6-45FC-901E-031DABAEDBE1}" type="datetime1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4784-B02F-4D24-8715-39760AF7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zavuch.ru/#/document/16/113052/dfasolu9k8/?of=copy-9a2ef969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zavuch.ru/#/document/99/607175848/ZAP2FRS3IS/" TargetMode="External"/><Relationship Id="rId2" Type="http://schemas.openxmlformats.org/officeDocument/2006/relationships/hyperlink" Target="https://vip.1zavuch.ru/#/document/99/607175842/ZAP1USK3CH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zavuch.ru/#/document/16/113052/dfas8u9hua/" TargetMode="External"/><Relationship Id="rId7" Type="http://schemas.openxmlformats.org/officeDocument/2006/relationships/hyperlink" Target="https://vip.1zavuch.ru/#/document/16/113052/dfasrxmrcg/" TargetMode="External"/><Relationship Id="rId2" Type="http://schemas.openxmlformats.org/officeDocument/2006/relationships/hyperlink" Target="https://vip.1zavuch.ru/#/document/16/113052/dfasvbre1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p.1zavuch.ru/#/document/16/113052/dfasrutuuk/" TargetMode="External"/><Relationship Id="rId5" Type="http://schemas.openxmlformats.org/officeDocument/2006/relationships/hyperlink" Target="https://vip.1zavuch.ru/#/document/16/113052/dfashqbx6y/" TargetMode="External"/><Relationship Id="rId4" Type="http://schemas.openxmlformats.org/officeDocument/2006/relationships/hyperlink" Target="https://vip.1zavuch.ru/#/document/16/113052/dfasr4y1sa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ao.ru/index.php/prim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rao.ru/index.php/prime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chitatelskaya-gramotnos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ru/press/2214/ministerstvo-prosvescheniya-rekomenduet-shkolam-polzovatsya-onlayn-resursami-dlya-obespecheniya-distancionnogo-obucheniy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rus.ru/article/181/137318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rnat.foxford.ru/polezno-znat/hard-soft-skill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8680984-BC34-4964-A10D-DBBE66CE9C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57148" cy="69971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C1665-5DD8-44A7-800A-A81356BA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22" y="4037858"/>
            <a:ext cx="7925088" cy="1221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liss Pro"/>
              </a:rPr>
              <a:t>Административные вопросы перехода на новые ФГОС НОО и ФГОС ООО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C3791-60A8-45DE-9980-8E68A3E88A4E}"/>
              </a:ext>
            </a:extLst>
          </p:cNvPr>
          <p:cNvSpPr txBox="1"/>
          <p:nvPr/>
        </p:nvSpPr>
        <p:spPr>
          <a:xfrm>
            <a:off x="3902696" y="77472"/>
            <a:ext cx="505276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здание, а учитель есть школа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объявлен Годом педагога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317A9-6257-481C-97F9-1B4016E83CF1}"/>
              </a:ext>
            </a:extLst>
          </p:cNvPr>
          <p:cNvSpPr txBox="1"/>
          <p:nvPr/>
        </p:nvSpPr>
        <p:spPr>
          <a:xfrm>
            <a:off x="3026003" y="5145002"/>
            <a:ext cx="6636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документации;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етодическое и кадровое обеспечение;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лгоритм (механизм) управления процессом подготовки и реализации новых ФГОС современной школы.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C4526E-2F82-41C8-88CD-520ACCB5CA14}"/>
              </a:ext>
            </a:extLst>
          </p:cNvPr>
          <p:cNvSpPr txBox="1"/>
          <p:nvPr/>
        </p:nvSpPr>
        <p:spPr>
          <a:xfrm>
            <a:off x="4014248" y="6550223"/>
            <a:ext cx="5891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 Юлия Алексеевна,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каф. психол. образ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УрГПУ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458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10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5DD9C-DEFD-49A2-BBAF-1F391E3330E5}"/>
              </a:ext>
            </a:extLst>
          </p:cNvPr>
          <p:cNvSpPr txBox="1"/>
          <p:nvPr/>
        </p:nvSpPr>
        <p:spPr>
          <a:xfrm>
            <a:off x="1216058" y="1138363"/>
            <a:ext cx="90198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Границы аудиторной нагрузки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</a:t>
            </a:r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Старый ФГОС НОО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</a:t>
            </a:r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ФГОС НОО</a:t>
            </a:r>
            <a:r>
              <a:rPr lang="ru-RU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Минимум                                             2904                                       2954</a:t>
            </a:r>
            <a:b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Максимум                                            3345                                     3190</a:t>
            </a:r>
            <a:b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F012B-36F7-4D05-B8EE-CFA1786751B5}"/>
              </a:ext>
            </a:extLst>
          </p:cNvPr>
          <p:cNvSpPr txBox="1"/>
          <p:nvPr/>
        </p:nvSpPr>
        <p:spPr>
          <a:xfrm>
            <a:off x="1868863" y="0"/>
            <a:ext cx="7001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Объем часов аудиторной нагрузки  </a:t>
            </a:r>
            <a:r>
              <a:rPr lang="ru-RU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НОО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увеличили минимальный порог и уменьшили верхнюю границу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5FA89-21BB-443C-ADCA-BE4F15520FB6}"/>
              </a:ext>
            </a:extLst>
          </p:cNvPr>
          <p:cNvSpPr txBox="1"/>
          <p:nvPr/>
        </p:nvSpPr>
        <p:spPr>
          <a:xfrm>
            <a:off x="2234152" y="2460396"/>
            <a:ext cx="720207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Уменьшили объем внеурочной деятельности. Теперь вместо 1350 можно запланировать до 1320 часов за четыре года.</a:t>
            </a:r>
            <a:endParaRPr lang="ru-RU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28DC2-FEC5-4BB4-B6F5-0488DDB16DFA}"/>
              </a:ext>
            </a:extLst>
          </p:cNvPr>
          <p:cNvSpPr txBox="1"/>
          <p:nvPr/>
        </p:nvSpPr>
        <p:spPr>
          <a:xfrm>
            <a:off x="1349605" y="4967216"/>
            <a:ext cx="90198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Границы аудиторной нагрузки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</a:t>
            </a:r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Старый ФГОС ООО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</a:t>
            </a:r>
            <a:r>
              <a:rPr lang="ru-RU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ФГОС ООО</a:t>
            </a:r>
            <a:r>
              <a:rPr lang="ru-RU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Минимум                                             5267                                     5058</a:t>
            </a:r>
            <a:b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Максимум                                           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6020</a:t>
            </a:r>
            <a: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  5549</a:t>
            </a:r>
            <a:br>
              <a:rPr lang="ru-RU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04DAD-89E5-4421-BA68-9D0403CCD7DC}"/>
              </a:ext>
            </a:extLst>
          </p:cNvPr>
          <p:cNvSpPr txBox="1"/>
          <p:nvPr/>
        </p:nvSpPr>
        <p:spPr>
          <a:xfrm>
            <a:off x="2190943" y="3781720"/>
            <a:ext cx="7001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Объем часов аудиторной нагрузки  </a:t>
            </a:r>
            <a:r>
              <a:rPr lang="ru-RU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Уменьшили максимум и минимум аудиторных часов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11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357461" y="103695"/>
            <a:ext cx="8294016" cy="613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Первостепенной задачей в обновлении школьной документации является 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корректировка основной образовательной программы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Этим вопросом занимается рабочая группа. Специалисты расписывают поэтапно план работы. 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Обновляют </a:t>
            </a:r>
            <a:r>
              <a:rPr lang="ru-RU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разделы ООП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целевой;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содержательный;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организационный.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данном этапе рабочей группе предлагается: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пояснительную записку для целевого блока ООП;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написать предполагаемые результаты, которые должны быть достигнуты;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создать систему для оценки работы обучающихся.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содержательного и организационного разделов - функция методистов и педагогов-предметников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F7642-2432-4E4B-92A1-44965D872205}"/>
              </a:ext>
            </a:extLst>
          </p:cNvPr>
          <p:cNvSpPr txBox="1"/>
          <p:nvPr/>
        </p:nvSpPr>
        <p:spPr>
          <a:xfrm>
            <a:off x="650449" y="5585878"/>
            <a:ext cx="7475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школы и ООП.</a:t>
            </a:r>
          </a:p>
          <a:p>
            <a:pPr algn="ctr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Связь двух документов – ключевая</a:t>
            </a:r>
          </a:p>
          <a:p>
            <a:pPr algn="ctr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39304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12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395166" y="178051"/>
            <a:ext cx="8785781" cy="690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endParaRPr lang="ru-RU" sz="2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одни документы, которые придется обновить </a:t>
            </a:r>
            <a:r>
              <a:rPr lang="ru-RU" sz="2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</a:t>
            </a:r>
            <a:r>
              <a:rPr lang="ru-RU" sz="2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группа объединяется с руководителями методических объединений для обсуждения изменений. Одно из возможных нововведений - </a:t>
            </a:r>
            <a:r>
              <a:rPr lang="ru-RU" sz="205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формулировка оценки к предметным результатам.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2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ответственности</a:t>
            </a:r>
            <a:endParaRPr lang="ru-RU" sz="2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Для обновления </a:t>
            </a:r>
            <a:r>
              <a:rPr lang="ru-RU" sz="205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разделов рабочей программы 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критериями ФГОС. При этом корректировки </a:t>
            </a:r>
            <a:r>
              <a:rPr lang="ru-RU" sz="205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должны противоречить целям и задачам ООП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2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за ходом работы</a:t>
            </a:r>
            <a:endParaRPr lang="ru-RU" sz="2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можно разделить на три мини-этапа - стартовый, промежуточный и итоговый.</a:t>
            </a:r>
            <a:endParaRPr lang="ru-RU" sz="2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Требования к результатам школьного образования в новом варианте ФГОС распределили по годам обучения. Во время промежуточной аттестации сотрудники школы должны проводить проверку в порядке, согласно изменениям в ФГОС</a:t>
            </a:r>
            <a:r>
              <a:rPr lang="ru-RU" sz="2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 нововведений - тематические модули по дополнительным предметам.</a:t>
            </a:r>
            <a:r>
              <a:rPr lang="ru-RU" sz="2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смогут распределить содержание модулей рабочей программы по своему усмотрению. Им придется самостоятельно выбрать какие темы можно пройти в сокращенном варианте, а на какие отвести больше учебных часов.</a:t>
            </a:r>
            <a:endParaRPr lang="ru-RU" sz="2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13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376313" y="140344"/>
            <a:ext cx="8861196" cy="6505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endParaRPr lang="ru-RU" sz="1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С введением обновленного ФГОС, заместителю директора по ВР придется скорректировать план своей работы. Его главной задачей будет</a:t>
            </a:r>
            <a:r>
              <a:rPr lang="ru-RU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новой воспитательной программы</a:t>
            </a:r>
            <a:r>
              <a:rPr lang="ru-RU" sz="1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вариант будет заменой двух больших разделов:</a:t>
            </a:r>
            <a:r>
              <a:rPr lang="ru-RU" sz="1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</a:t>
            </a:r>
            <a:r>
              <a:rPr lang="ru-RU" sz="1900" dirty="0">
                <a:solidFill>
                  <a:srgbClr val="4BB46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воспитания и развития;</a:t>
            </a:r>
            <a:b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‣ формирование представлений об экологической культуре и здоровом образе жизни.</a:t>
            </a:r>
            <a:b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новым требованиям ФГОС, программа станет заменой Программы воспитания и социализации обучающихся.</a:t>
            </a:r>
            <a:endParaRPr lang="ru-RU" sz="1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Четвертый этап</a:t>
            </a:r>
            <a:endParaRPr lang="ru-RU" sz="1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 этом этапе участники рабочей группы будут работать </a:t>
            </a: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 плановым графиком повышения квалификации сотрудников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организовать образовательный процесс в школе согласно ФГОС, недостаточно обновить только ООП. Для этого придется внести изменения в работу по методической поддержке педагогов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Пересмотр документации по дополнительному образованию учителей находится в компетенции заместителя директора по УВР (учебно-воспитательной работе).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BB62475-5A6F-4568-9EE2-759B52A80B30}"/>
              </a:ext>
            </a:extLst>
          </p:cNvPr>
          <p:cNvSpPr txBox="1">
            <a:spLocks/>
          </p:cNvSpPr>
          <p:nvPr/>
        </p:nvSpPr>
        <p:spPr>
          <a:xfrm>
            <a:off x="1227295" y="5381648"/>
            <a:ext cx="8678705" cy="138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Пятый этап</a:t>
            </a:r>
            <a:endParaRPr lang="ru-RU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Завершающий этап работы по обновлению школьной документации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учебного плана и внеурочной деятельности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 организационного блока ООП. На этом этапе рабочая группа составляет план, с указанием ответственных за исполнение, и сроков реализации.</a:t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39906-0F37-4D53-95C1-51182D64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" y="0"/>
            <a:ext cx="9634194" cy="641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Структура основной образовательной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A4D13-FAD8-4F9A-85F7-982323C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189E2-8A5A-4D00-A78E-D404862A2815}"/>
              </a:ext>
            </a:extLst>
          </p:cNvPr>
          <p:cNvSpPr txBox="1"/>
          <p:nvPr/>
        </p:nvSpPr>
        <p:spPr>
          <a:xfrm>
            <a:off x="252165" y="599970"/>
            <a:ext cx="5573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действующем ФГОС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Ц е л е в о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Пояснительная записка;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Планируемые результаты освоения обучающимися основной образовательной программы;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Система оценки достижения планируемых результатов освоения основной образовательной программы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С о д е р ж а т е л ь н ы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Программа формирования универсальных учебных действий у обучающихся на ступени;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Программы отдельных учебных предметов, курсов;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Программа воспитания и социализации 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духовнонравственное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развитие, культура ЗОЖ и т.д.)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Программа коррекционной работы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О р г а н и з а ц и о 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ы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Учебный план общего образования, календарный учебный график и план внеурочной деятельности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Система условий реализации ООП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F4FAB-E50E-4E60-B608-40EF4369DECB}"/>
              </a:ext>
            </a:extLst>
          </p:cNvPr>
          <p:cNvSpPr txBox="1"/>
          <p:nvPr/>
        </p:nvSpPr>
        <p:spPr>
          <a:xfrm>
            <a:off x="5627802" y="903064"/>
            <a:ext cx="42781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обновленном ФГОС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Ц е л е в о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Пояснительная записка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Планируемые результаты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Система оценки достижения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С о д е р ж а т е л ь н ы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Рабочие программы предметов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Программа формирования УУД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Программа воспитания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Программа коррекционной работы (при наличии детей данной категории)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О р г а н и з а ц и о 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ы й р а з д е л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Учебный план +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План внеурочной деятельности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Календарный учебный план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Характеристика условий реализации ООП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9A64D-B8ED-44A6-9897-5EBEC9FE345A}"/>
              </a:ext>
            </a:extLst>
          </p:cNvPr>
          <p:cNvSpPr txBox="1"/>
          <p:nvPr/>
        </p:nvSpPr>
        <p:spPr>
          <a:xfrm>
            <a:off x="358218" y="5103674"/>
            <a:ext cx="96436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Требования к пояснительной записке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 уровне НОО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указывать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записке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образовательных отношений и общие подходы к организации внеурочной деятельности.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уровне 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характеристику программы.)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рабочих программ по предметам и внеурочной деятельности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одинаковыми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9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61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15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357461" y="311085"/>
            <a:ext cx="8294016" cy="6136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EA8CB-618C-4D01-8976-01A671D50CB4}"/>
              </a:ext>
            </a:extLst>
          </p:cNvPr>
          <p:cNvSpPr txBox="1"/>
          <p:nvPr/>
        </p:nvSpPr>
        <p:spPr>
          <a:xfrm>
            <a:off x="1602557" y="-207390"/>
            <a:ext cx="8303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целевой раздел ООП по новым ФГОС НОО и ООО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2BC91-603D-4DE2-87FD-B43603A2DEB4}"/>
              </a:ext>
            </a:extLst>
          </p:cNvPr>
          <p:cNvSpPr txBox="1"/>
          <p:nvPr/>
        </p:nvSpPr>
        <p:spPr>
          <a:xfrm>
            <a:off x="1404594" y="718522"/>
            <a:ext cx="87386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ПОЯСНИТЕЛЬНУЮ ЗАПИСКУ</a:t>
            </a:r>
          </a:p>
          <a:p>
            <a:pPr algn="ctr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пояснительных записок ООП НОО и ООП ООО совпадает. </a:t>
            </a:r>
          </a:p>
          <a:p>
            <a:pPr algn="l"/>
            <a:r>
              <a:rPr lang="ru-RU" sz="20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в записку: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 реализации программы;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и механизмы реализации программы;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общую характеристику программы.</a:t>
            </a:r>
          </a:p>
          <a:p>
            <a:pPr algn="l"/>
            <a:endParaRPr lang="ru-RU" sz="8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пояснительной записки ООП НОО – цели реализации программы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реализации основной образовательной программы начального общего образования: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становление и развитие социально активной личности обучающихся со сформированной российской гражданской идентичностью, ценностными установками и социально значимыми качествами, готовой к познанию, обучению и саморазвитию;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овладение обучающимися базовыми логическими и начальными исследовательскими действиями, умением работать с информацией, универсальными навыками общения и совместной деятельности, способностью к саморегуляции и самоконтролю;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достижение обучающимися предметных результатов и обретение опыта по получению нового знания, его преобразованию и применению в учебных ситуациях и реальных жизненных условиях в процессе изучения учебных предметов с учетом специфики предметных областей, к которым они относятся.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190EC-58D9-49A6-BE09-D0D3673A4DAF}"/>
              </a:ext>
            </a:extLst>
          </p:cNvPr>
          <p:cNvSpPr txBox="1"/>
          <p:nvPr/>
        </p:nvSpPr>
        <p:spPr>
          <a:xfrm>
            <a:off x="1491791" y="5891281"/>
            <a:ext cx="6879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rgbClr val="222222"/>
                </a:solidFill>
                <a:effectLst/>
                <a:latin typeface="Proxima Nova Rg Inner"/>
              </a:rPr>
              <a:t>«Как составить целевой раздел ООП по новым ФГОС НОО и ООО». И.В. Николаева</a:t>
            </a:r>
            <a:br>
              <a:rPr lang="ru-RU" sz="1000" b="0" i="0" dirty="0">
                <a:solidFill>
                  <a:srgbClr val="222222"/>
                </a:solidFill>
                <a:effectLst/>
                <a:latin typeface="Proxima Nova Rg Inner"/>
              </a:rPr>
            </a:br>
            <a:r>
              <a:rPr lang="ru-RU" sz="1000" b="0" i="0" dirty="0">
                <a:solidFill>
                  <a:srgbClr val="222222"/>
                </a:solidFill>
                <a:effectLst/>
                <a:latin typeface="Proxima Nova Rg Inner"/>
              </a:rPr>
              <a:t>© Материал из Справочной системы «Завуч». </a:t>
            </a:r>
            <a:br>
              <a:rPr lang="ru-RU" sz="1000" b="0" i="0" dirty="0">
                <a:solidFill>
                  <a:srgbClr val="222222"/>
                </a:solidFill>
                <a:effectLst/>
                <a:latin typeface="Proxima Nova Rg Inner"/>
              </a:rPr>
            </a:br>
            <a:r>
              <a:rPr lang="ru-RU" sz="1000" b="0" i="0" dirty="0">
                <a:solidFill>
                  <a:srgbClr val="222222"/>
                </a:solidFill>
                <a:effectLst/>
                <a:latin typeface="Proxima Nova Rg Inner"/>
              </a:rPr>
              <a:t>Подробнее: </a:t>
            </a:r>
            <a:r>
              <a:rPr lang="ru-RU" sz="1000" b="0" i="0" u="none" strike="noStrike" dirty="0">
                <a:solidFill>
                  <a:srgbClr val="0047B3"/>
                </a:solidFill>
                <a:effectLst/>
                <a:latin typeface="Proxima Nova Rg Inner"/>
                <a:hlinkClick r:id="rId3"/>
              </a:rPr>
              <a:t>https://vip.1zavuch.ru/#/document/16/113052/dfasolu9k8/?of=copy-9a2ef96931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6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68855-BE20-4B38-A117-9904C363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99" y="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и механизмы реализации программы </a:t>
            </a:r>
            <a:b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4011F-BC85-45D3-8F65-1F80FE6B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4664"/>
            <a:ext cx="9906000" cy="591849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8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Принципы формирования программы указаны в прежних ООП, переформулируйте их под новые ФГОС. </a:t>
            </a:r>
            <a:r>
              <a:rPr lang="ru-RU" sz="80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 часть в этом разделе – механизмы реализации программы. </a:t>
            </a:r>
            <a:r>
              <a:rPr lang="ru-RU" sz="8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Опишите, как реализуете  образовательную программу, с помощью каких ресурсов. Пропишите, как ресурсы функционируют: их цели, структуру, состав, направления и формы деятельности. Если обучение строится по индивидуальным учебным планам (ИУП), добавьте информацию о реализации ИУП.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пояснительной записки ООП ООО – механизмы реализации программы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основного общего образования реализуется образовательной организацией с использованием внутренних и внешних ресурсов путем организации взаимодействия участников образовательных отношений в пределах образовательной организации и в рамках сетевого взаимодействия организаций.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ресурсы: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структурно-организационные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(управляющий совет, родительские комитеты школы и классов, педагогический совет, инновационный совет, методические объединения педагогов, творческие и инновационные группы, органы ученического самоуправления);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  <a:r>
              <a:rPr lang="ru-RU" sz="5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 начального общего, основного общего, среднего общего образования, педагоги дополнительного образования, педагог-психолог, социальный педагог, тьюторы, педагог-библиотекарь);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lang="ru-RU" sz="5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(бюджетные средства, доходы от дополнительных образовательных услуг, спонсорская помощь, денежные гранты);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r>
              <a:rPr lang="ru-RU" sz="5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(оснащение оборудованием, в том числе учебно-методическим, всех помещений образовательной организации, создание специальных условий для обучающихся с ОВЗ);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lang="ru-RU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(знания о конкретных обучающихся и ученических коллективах, о ходе и результатах процессов, осуществляемых школой в целом и каждым сотрудником в отдельности), а также профессиональный и жизненный опыт педагогов, администрации, прочих работников школы).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ресурсы, используемые образовательной организацией, представляют собой сторонние образовательные организации, оказывающие дополнительные образовательные услуги, а также психолого-педагогическую, медицинскую и социальную помощь обучающимся, испытывающим трудности в освоении основной общеобразовательной программы и адаптированной основной общеобразовательной программы. Осуществляется сотрудничество с организациями: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ГБУДО «Областной Центр дополнительного образования детей»;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Университетская гимназия МГУ имени М.В. Ломоносова;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психолого-медико-педагогическая комиссия &lt;...&gt;.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качества образования осуществляется с помощью внутренней системы оценки качества образования (ВСОКО) образовательной организации, которая регламентируется положением о ВСОКО. Работа системы осуществляется посредством планирования контроля основных направлений деятельности образовательной организации, в том числе проведения разнообразных видов мониторингов, направленных на получение сведений о качестве образовательных результатов обучающихся, реализации образовательной деятельности и условий, которые ее обеспечивают.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0F19C-9889-4B8E-A6E8-77DEA42E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BF68B-FDED-4F93-BBE6-9CD3986C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92" y="-1"/>
            <a:ext cx="8543925" cy="90497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 характеристика программы</a:t>
            </a:r>
            <a:b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F812B-A911-4D78-A032-2C9ED6B8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99620"/>
            <a:ext cx="9906000" cy="5498233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этой части напишите общие сведения об образовательной программе и ее особенности. Укажите структуру программы, </a:t>
            </a:r>
            <a:r>
              <a:rPr lang="ru-RU" sz="88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специфику организации </a:t>
            </a:r>
            <a:r>
              <a:rPr lang="ru-RU" sz="8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и внеурочной деятельности. Перечислите о</a:t>
            </a:r>
            <a:r>
              <a:rPr lang="ru-RU" sz="88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</a:t>
            </a:r>
            <a:r>
              <a:rPr lang="ru-RU" sz="8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88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8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используются в школе. Смотрите пример фрагмента общей характеристики программы в пояснительной записке ООП НОО.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пояснительной записки ООП НОО – общая характеристика программы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начального общего образования (далее – ООП НОО) разработана в соответствии с требованиями федерального государственного образовательного стандарта начального общего образования (далее — ФГОС НОО) к структуре основной образовательной программы, определяет цель, задачи, планируемые результаты, содержание и организацию образовательной деятельности при получении начального общего образования в образовательной организации. При разработке ООП НОО учтены материалы, полученные в ходе реализации Федеральных целевых программ развития образования последних лет, изменения, произошедшие в организации внутришкольного контроля в образовательной организации, образовательные потребности и запросы участников образовательных отношений.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основной образовательной программы начального общего образования образовательной организации отражает требования ФГОС НОО и группируется в три основных раздела: целевой, содержательный и организационный.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 раздел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 общее назначение, цели, задачи и планируемые результаты реализации ООП НОО, конкретизированные в соответствии с требованиями ФГОС НОО и учитывающие региональные, национальные и этнокультурные особенности контингента, а также способы определения достижения этих целей и результатов.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включает: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ООП НОО;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оценки достижения планируемых результатов освоения ООП НОО.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образовательные программы, ориентированные на достижение предметных, метапредметных и личностных результатов: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формирования универсальных учебных действий у обучающихся;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 раздел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устанавливает общие рамки организации образовательного процесса, а также механизмы и условия реализации компонентов основной образовательной программы начального общего образования (приложение обновляется ежегодно).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включает: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работы, содержащий перечень событий и мероприятий воспитательной направленности, которые организуются и проводятся образовательной организацией или в которых образовательная организация принимает участие в учебном году или периоде обучения;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условий реализации ООП НОО в соответствии с требованиями ФГОС НОО.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/>
            </a:r>
            <a:b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6C486-DB4B-423E-B797-58DD8255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41397-D279-4E15-B6B6-7C4D19DB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26" y="0"/>
            <a:ext cx="8543925" cy="923827"/>
          </a:xfrm>
        </p:spPr>
        <p:txBody>
          <a:bodyPr>
            <a:normAutofit/>
          </a:bodyPr>
          <a:lstStyle/>
          <a:p>
            <a:pPr algn="ctr"/>
            <a:r>
              <a:rPr lang="ru-RU" sz="2400" b="1" i="0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ОПИСАТЬ ПЛАНИРУЕМЫЕ РЕЗУЛЬТАТЫ</a:t>
            </a:r>
            <a:br>
              <a:rPr lang="ru-RU" sz="2400" b="1" i="0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81C95-75BC-4E1B-A2C0-DF5C5350E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411604"/>
            <a:ext cx="9802305" cy="4351338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7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планируемых результатах обеспечьте </a:t>
            </a:r>
            <a:r>
              <a:rPr lang="ru-RU" sz="72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требований ФГОС </a:t>
            </a:r>
            <a:r>
              <a:rPr lang="ru-RU" sz="7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образовательной деятельностью и системой оценки результатов освоения программы. Структура и содержание планируемых результатов должны соответствовать возрастным возможностям детей и передавать специфику образовательной деятельности. Например, цели изучения отдельных предметов, курсов, модулей.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 начале планируемых результатов напишите общие сведения. Что собой представляют планируемые результаты и что положено в их основу, опишите структуру и принципы организации. Смотрите пример описания структуры планируемых результатов в ООП НОО.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планируемых результатов ООП НОО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планируемых результатов выделяются следующие группы: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освоения основной образовательной программы представлены в соответствии с группой личностных результатов ФГОС НОО, раскрывают и детализируют основные направленности этой группы. Достижение личностных результатов происходит в процессе освоения программы начального общего образования в единстве учебной и воспитательной деятельности.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Метапредметные результаты освоения основной образовательной программы представлены в соответствии с группой метапредметных результатов ФГОС НОО, раскрывают и детализируют основные направленности этой группы. Достижение метапредметных результатов происходит в процессе проектной деятельности, изучения учебных предметов, курсов, модулей, в том числе по внеурочной деятельности.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Предметные результаты освоения основной образовательной программы представлены в соответствии с группой предметных результатов ФГОС НОО, раскрывают и детализируют основные направления этой группы. Достижение предметных результатов происходит в процессе освоения учебных предметов, курсов, модулей с сохранением фундаментального характера образования, специфики изучаемых учебных предметов и применением элементов социального опыта.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освоения программы начального общего образования соответствуют традиционным российским социокультурным и духовно-нравственным ценностям, принятым в обществе правилам и нормам поведения и способствуют процессам самопознания, самовоспитания и саморазвития, формирования внутренней позиции личности. Личностные результаты отражают готовность обучающихся руководствоваться системой позитивных ценностных ориентаций и расширением опыта деятельности на ее основе и в процессе реализации основных направлений воспитательной деятельности.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включают: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 у обучающихся основ российской гражданской идентичности;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обучающихся к саморазвитию, мотивированность к познанию и обучению;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у обучающихся социально значимых качеств личности и усвоение ценностных установок;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обучающихся принимать активное участие в социально значимой деятельности.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освоения основной образовательной программы представляют собой совокупность универсальных учебных действий и уровня овладения междисциплинарными понятиями. Метапредметные результаты отражают способность обучающихся использовать на практике универсальные учебные действия и группируются по трем направлениям: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учебные действия (базовые логические и начальные исследовательские действия, а также работа с информацией);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коммуникативные действия (общение, совместная деятельность, презентация);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регулятивные действия (саморегуляция, самоконтроль).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основной образовательной программы ориентированы на получение опыта деятельности, преобразование и применение знаний, умений и навыков обучающимися в учебных ситуациях и реальных жизненных условиях, а также на успешное обучение на уровне начального общего образования с учетом специфики содержания предметных областей, включающих конкретные учебные предметы, курсы, модули.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21DEB3-8065-4EC8-B797-A8C4D134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2EC4BA-B4E3-4155-B98B-046865BA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235669"/>
            <a:ext cx="9455084" cy="6843859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ФГОС ООО не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 готовых формулировок планируемых результатов, а содержат только требования 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ним. Это сделано,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школа сформулировала планируемые результаты самостоятельно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 школа учтет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цели и перспективы развития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 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 особенности истории и культуры.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3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формулировании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применить </a:t>
            </a:r>
            <a:r>
              <a:rPr lang="ru-RU" sz="44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приема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3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сгруппируйте несколько смежных требований ФГОС в один планируемый результат;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используйте в формулировке результата глаголы, опишите результат, к которому школа стремится;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согласуйте планируемый результат с оценочными средствами, продумайте, как этот результат будете оценивать. 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систему оценки конкретнее, на каждый планируемый результат пропишите оценочное средство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приемы помогут правильно сформулировать планируемые результаты, а третий прием – еще и </a:t>
            </a:r>
            <a:r>
              <a:rPr lang="ru-RU" sz="4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систему оценки 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планируемых результатов. Смотрите примеры приемов в таблице.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/>
            </a:r>
            <a:b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0D2CB4-6234-4102-9673-B96A2EE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2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200586" y="140344"/>
            <a:ext cx="8289031" cy="561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Приказом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(Зарегистрирован 05.07.2021 № 64101) был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ФГОС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было установлено, что прием на обучение по ФГОС, утвержденным приказом МО и науки РФ от 17.12.2010 № 1897, прекращается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57AF4-1EF1-4140-9131-8C31F44195EF}"/>
              </a:ext>
            </a:extLst>
          </p:cNvPr>
          <p:cNvSpPr txBox="1"/>
          <p:nvPr/>
        </p:nvSpPr>
        <p:spPr>
          <a:xfrm>
            <a:off x="1577740" y="3987537"/>
            <a:ext cx="76793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ОСНОВНАЯ ЗАДАЧА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образовательного пространства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России, которое должно обеспечить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условия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при переезде в другой город или, к примеру, при переходе на семейное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1990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3A00-F514-4A7F-BE7F-0D7D8EAE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12" y="0"/>
            <a:ext cx="8543925" cy="3890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Приемы формулировки планируемых результатов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1F09135-C066-4248-8096-267684DCF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92228"/>
              </p:ext>
            </p:extLst>
          </p:nvPr>
        </p:nvGraphicFramePr>
        <p:xfrm>
          <a:off x="329938" y="725863"/>
          <a:ext cx="9200561" cy="5995449"/>
        </p:xfrm>
        <a:graphic>
          <a:graphicData uri="http://schemas.openxmlformats.org/drawingml/2006/table">
            <a:tbl>
              <a:tblPr/>
              <a:tblGrid>
                <a:gridCol w="1685593">
                  <a:extLst>
                    <a:ext uri="{9D8B030D-6E8A-4147-A177-3AD203B41FA5}">
                      <a16:colId xmlns:a16="http://schemas.microsoft.com/office/drawing/2014/main" val="2948852571"/>
                    </a:ext>
                  </a:extLst>
                </a:gridCol>
                <a:gridCol w="4406736">
                  <a:extLst>
                    <a:ext uri="{9D8B030D-6E8A-4147-A177-3AD203B41FA5}">
                      <a16:colId xmlns:a16="http://schemas.microsoft.com/office/drawing/2014/main" val="336538685"/>
                    </a:ext>
                  </a:extLst>
                </a:gridCol>
                <a:gridCol w="3108232">
                  <a:extLst>
                    <a:ext uri="{9D8B030D-6E8A-4147-A177-3AD203B41FA5}">
                      <a16:colId xmlns:a16="http://schemas.microsoft.com/office/drawing/2014/main" val="3490767909"/>
                    </a:ext>
                  </a:extLst>
                </a:gridCol>
              </a:tblGrid>
              <a:tr h="388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  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во ФГОС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в ООП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145455"/>
                  </a:ext>
                </a:extLst>
              </a:tr>
              <a:tr h="2267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прием – группировать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Готовность к выполнению обязанностей гражданина и реализации его прав, уважение прав, свобод и законных интересов других людей;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активное участие в жизни семьи, организации, местного сообщества, родного края, страны 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 положительный опыт активной гражданской практики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790678"/>
                  </a:ext>
                </a:extLst>
              </a:tr>
              <a:tr h="124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прием – использовать глаголы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 различными видами чтения (просмотр, ознакомительным, изучающим, поисковым)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 различными видами чтения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ознакомительным, изучающим, поисковым)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69573"/>
                  </a:ext>
                </a:extLst>
              </a:tr>
              <a:tr h="2096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 прием – согласовывать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 различные методы, инструменты и запросы при поиске и отборе информации или данных из источников с учетом предложенной учебной задачи и заданных критериев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разделе «Система оценки достижения планируемых результатов»:</a:t>
                      </a:r>
                    </a:p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деятельность, результатом которой является выполнение письменной работы –реферата</a:t>
                      </a:r>
                    </a:p>
                  </a:txBody>
                  <a:tcPr marL="17213" marR="17213" marT="17213" marB="17213">
                    <a:lnL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8975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79CA1-8A75-4DCE-97CB-2A7A3325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58A343-5C32-47CD-A567-E304EE4F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38608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roxima Nova Rg Inner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roxima Nova Rg Inner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5A2-D8CC-4527-8C9E-87623A66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197963"/>
            <a:ext cx="9455084" cy="5979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0" i="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планируемых </a:t>
            </a:r>
            <a:r>
              <a:rPr lang="ru-RU" sz="1800" b="0" i="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проекты </a:t>
            </a:r>
            <a:r>
              <a:rPr lang="ru-RU" sz="1800" b="0" i="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 рабочих программ 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предметам. Планируемые результаты по каждому из предметов содержат личностные, метапредметные и предметные результаты. Предметные результаты разделены на классы по уровням образования.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для скачивание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0" i="0" u="none" strike="noStrike" dirty="0">
                <a:solidFill>
                  <a:srgbClr val="0047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https://edsoo.ru/Primernie_rabochie_progra.htm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Используйте планируемые результаты как содержательную и </a:t>
            </a:r>
            <a:r>
              <a:rPr lang="ru-RU" sz="1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критериальную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разработки: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предметов, модулей, курсов, в том числе и внеурочной деятельности;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формирования универсальных учебных действий;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качества освоения обучающимися программы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 и воспитания, учебно-методической литературы.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начальной школы 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должны давать </a:t>
            </a:r>
            <a:r>
              <a:rPr lang="ru-RU" sz="1800" b="0" i="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 понимание формирования личностных результатов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</a:t>
            </a:r>
            <a:r>
              <a:rPr lang="ru-RU" sz="1800" b="0" i="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точнять, конкретизировать предметные и метапредметные результаты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 организации достижения и при оценке результатов (</a:t>
            </a:r>
            <a:r>
              <a:rPr lang="ru-RU" sz="1800" b="0" i="0" u="none" strike="noStrike" dirty="0">
                <a:solidFill>
                  <a:srgbClr val="0174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 30.2 ФГОС НОО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Для уровня ООО достижение планируемых результатов определяется после завершения обучения на ГИА (</a:t>
            </a:r>
            <a:r>
              <a:rPr lang="ru-RU" sz="1800" b="0" i="0" u="none" strike="noStrike" dirty="0">
                <a:solidFill>
                  <a:srgbClr val="0174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п. 31.2 ФГОС ООО</a:t>
            </a: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0" cap="al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РАЗРАБОТАТЬ СИСТЕМУ ОЦЕНКИ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ФГОС предъявляют требования к системе оценки результатов. Смотрите сходства и отличия требований для начальной и основной школы в таблице.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A3D3AA-6BEF-4D35-A2BA-CD9DC4D4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8FC2A-1F18-4EA0-AACD-BE0A8F2E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615340" cy="791852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НОО и ФГОС ООО к системе оценки достижения планируемых результатов освоения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322BBE-9D60-49F0-B949-2544E6E19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650754"/>
              </p:ext>
            </p:extLst>
          </p:nvPr>
        </p:nvGraphicFramePr>
        <p:xfrm>
          <a:off x="141402" y="789071"/>
          <a:ext cx="9764598" cy="6128662"/>
        </p:xfrm>
        <a:graphic>
          <a:graphicData uri="http://schemas.openxmlformats.org/drawingml/2006/table">
            <a:tbl>
              <a:tblPr/>
              <a:tblGrid>
                <a:gridCol w="1480008">
                  <a:extLst>
                    <a:ext uri="{9D8B030D-6E8A-4147-A177-3AD203B41FA5}">
                      <a16:colId xmlns:a16="http://schemas.microsoft.com/office/drawing/2014/main" val="4084710317"/>
                    </a:ext>
                  </a:extLst>
                </a:gridCol>
                <a:gridCol w="3163897">
                  <a:extLst>
                    <a:ext uri="{9D8B030D-6E8A-4147-A177-3AD203B41FA5}">
                      <a16:colId xmlns:a16="http://schemas.microsoft.com/office/drawing/2014/main" val="2640118866"/>
                    </a:ext>
                  </a:extLst>
                </a:gridCol>
                <a:gridCol w="1214802">
                  <a:extLst>
                    <a:ext uri="{9D8B030D-6E8A-4147-A177-3AD203B41FA5}">
                      <a16:colId xmlns:a16="http://schemas.microsoft.com/office/drawing/2014/main" val="2226644052"/>
                    </a:ext>
                  </a:extLst>
                </a:gridCol>
                <a:gridCol w="3905891">
                  <a:extLst>
                    <a:ext uri="{9D8B030D-6E8A-4147-A177-3AD203B41FA5}">
                      <a16:colId xmlns:a16="http://schemas.microsoft.com/office/drawing/2014/main" val="2331314692"/>
                    </a:ext>
                  </a:extLst>
                </a:gridCol>
              </a:tblGrid>
              <a:tr h="306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10920"/>
                  </a:ext>
                </a:extLst>
              </a:tr>
              <a:tr h="558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Требование 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критерии оценки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формы представления результатов оценочной деятельности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819606"/>
                  </a:ext>
                </a:extLst>
              </a:tr>
              <a:tr h="558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Требование 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 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комплексный подход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оценке результатов освоения программы, позволяющий осуществлять оценку 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предметных и метапредметных результатов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54115"/>
                  </a:ext>
                </a:extLst>
              </a:tr>
              <a:tr h="306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Требование 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оценку динамики учебных достижений обучающихся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28659"/>
                  </a:ext>
                </a:extLst>
              </a:tr>
              <a:tr h="558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Требование 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 возможность получения объективной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качестве подготовки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в интересах всех участников образовательных отношений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891740"/>
                  </a:ext>
                </a:extLst>
              </a:tr>
              <a:tr h="2575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Требование 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Ориентирует образовательную деятельность на л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ичностное развитие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воспитание обучающихся, достижение планируемых результатов освоения учебных предметов, учебных курсов (в том числе внеурочной деятельности), учебных модулей и формирование универсальных учебных действий у обучающихся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 оценку и учет результатов использования 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разнообразных методов и форм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обучения, взаимно дополняющих друг друга, в том числе 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проектов, практических, командных, исследовательских, творческих работ, самоанализа и самооценки, </a:t>
                      </a:r>
                      <a:r>
                        <a:rPr lang="ru-RU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взаимооценки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наблюдения, испытаний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(тестов), 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динамических показателей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 навыков и знаний, в том числе формируемых с использованием цифровых технологий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 оценку и учет результатов использования разнообразных методов и форм обучения, взаимно дополняющих друг друга, в том числе проектов, практических, командных, исследовательских, творческих работ, самоанализа и самооценки, взаимооценки, наблюдения, испытаний (тестов), динамических показателей освоения навыков и знаний, в том числе формируемых с использованием цифровых технологий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57392"/>
                  </a:ext>
                </a:extLst>
              </a:tr>
              <a:tr h="1105519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047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Требование 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описание организации и содержания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промежуточной аттестации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 в рамках урочной, внеурочной деятельности и оценки проектной деятельности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описание организации и содержания промежуточной аттестации учеников в рамках урочной, внеурочной деятельности и оценки проектной деятельности</a:t>
                      </a:r>
                    </a:p>
                  </a:txBody>
                  <a:tcPr marL="52426" marR="52426" marT="26213" marB="262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6878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D3D7A0-276C-4881-8C0B-18E41645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DB3722-0ADB-4FE5-A1C9-8F32B96A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490193"/>
            <a:ext cx="9719035" cy="59341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требовани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к содержанию системы оценки планируемых результатов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совпадают с предыдущими стандартами</a:t>
            </a:r>
            <a:endParaRPr lang="ru-RU" sz="21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5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1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Подчеркнем отличия от предыдущих стандартов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1. 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 ФГОС предъявляют меньше требований к описанию содержания системы оценки. Теперь можно включить в эту часть особенности оценивания, которые характерны именно для вашей школы. Также более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форма позволит сосредоточиться 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ключевых позициях содержания –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критериях оценки и формах представления результатов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Требование 2. 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 к оценке результатов теперь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предусматривает оценку личностных результатов учеников, только предметных и метапредметных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мониторинг формирования личностных результатов нужно, но без оценивания</a:t>
            </a:r>
            <a:r>
              <a:rPr lang="ru-RU" sz="21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57E80-4A84-488F-820D-EDDB4E8B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8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6E719E-1B6A-4949-AA9A-80E03409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0"/>
            <a:ext cx="9802305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системы оценки достижения планируемых результатов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освоения ООП ООО - контроль личностных результатов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Контроль сформированности личностных результатов образовательной деятельности осуществляется в ходе внутренних мониторинговых исследований на основе централизованно разработанного инструментария. К их проведению могут быть привлечены специалисты, не работающие в данной образовательной организации и обладающие необходимой компетентностью в сфере психологической диагностики развития личности в детском и подростковом возрасте.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текущем учебном процессе используются следующие формы фиксации личностных результатов в ходе мониторинга личностных результатов: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или групповое обследование, нацеленное на отслеживание личностного роста обучающегося;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обучающегося;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 индивидуальных достижений обучающегося;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обучающегося;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по эффективности воспитательно-образовательной деятельности образовательной организации.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Индивидуальное или групповое обследование уровня личностного роста обучающегося проводится для получения целостного представления о различных сторонах развития личности обучающегося, определения задач его развития по заданным параметрам, степени сформированности конкретных качеств. &lt;...&gt;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3D8B0-BFBD-4D03-8F6A-F23FBD8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83B65-EB16-496F-9BD8-48E8083F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593887"/>
            <a:ext cx="9285401" cy="6429081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Требование 3.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Предыдущие ФГОС предусматривали оценку динамики учебных достижений учеников только для начальной школы. По новым ФГОС оценка динамики учебных достижений обучающихся включена в ООП не только начальной школы, но и основной. Поэтому предусмотрите в ООП НОО и ООП ООО </a:t>
            </a:r>
            <a:r>
              <a:rPr lang="ru-RU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динамики учебных достижений обучающихся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Требование 4. 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 теперь должна обеспечивать объективную </a:t>
            </a:r>
            <a:r>
              <a:rPr lang="ru-RU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качестве подготовки обучающихся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Эту информацию сделайте </a:t>
            </a:r>
            <a:r>
              <a:rPr lang="ru-RU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для всех участников образовательных отношений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в системе оценки укажите, как планируете отслеживать качество подготовки обучающихся. Также отметьте, как проверите доступность информации, распишите критерии, формы отчетности и т. д.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4365F9-FA27-425D-BA24-E0570FE8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752ED9-C81E-411B-A8D6-DF0298E8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273377"/>
            <a:ext cx="9605913" cy="658462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Требование 5.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Ориентированность на воспитание обучающихся по новым ФГОС сохранилась только на уровне НОО, на уровне ООО это требование убрали. При этом 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уровня НОО к ориентированности на воспитание добавили ориентированность на личностное развитие 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Поэтому, когда будете описывать контроль личностных результатов, сделайте акцент на личностное развитие.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 ФГОС ООО в требованиях к системе оценки 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перечень методов и форм обучения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Перенесите из прежних ООП: проекты, практические и творческие работы, самоанализ, самооценку, наблюдения, испытания (тесты). </a:t>
            </a:r>
            <a:r>
              <a:rPr lang="ru-RU" sz="19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</a:t>
            </a:r>
            <a:r>
              <a:rPr lang="ru-RU" sz="19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ним новые: </a:t>
            </a:r>
            <a:r>
              <a:rPr lang="ru-RU" sz="19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командные и исследовательские работы, </a:t>
            </a:r>
            <a:r>
              <a:rPr lang="ru-RU" sz="1900" b="1" i="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взаимооценку</a:t>
            </a:r>
            <a:r>
              <a:rPr lang="ru-RU" sz="19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динамические показатели освоения навыков и знаний, в том числе формируемые с использованием цифровых технологий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Убедитесь, что убрали стандартизированные письменные, устные работы, которых нет в новых ФГОС.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Требование 6. 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системы оценки 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уровня ООО 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 организацию и содержание промежуточной аттестации учеников. 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Распишите промежуточную аттестацию урочной и внеурочной деятельности, внесите оценку проектной деятельности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организацию и содержание ГИА и итоговой оценки по предметам, </a:t>
            </a:r>
            <a:r>
              <a:rPr lang="ru-RU" sz="19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выносят на ГИА</a:t>
            </a:r>
            <a:r>
              <a:rPr lang="ru-RU" sz="19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теперь не нужно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D24AD2-A74F-464B-B484-A88FCC51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5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27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5DD9C-DEFD-49A2-BBAF-1F391E3330E5}"/>
              </a:ext>
            </a:extLst>
          </p:cNvPr>
          <p:cNvSpPr txBox="1"/>
          <p:nvPr/>
        </p:nvSpPr>
        <p:spPr>
          <a:xfrm>
            <a:off x="1715678" y="959253"/>
            <a:ext cx="8050492" cy="619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1. В ООП нет оценочных материалов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2. В ООП уменьшили формируемую часть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3. В рабочих программах не соблюли структуру по ФГОС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4. ООП включает только содержательный и организационный разделы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5. Нарушили предельный объем внеурочной деятельности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Вопрос. Может ли школа изменить направления внеурочной деятельности?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6. В календарном учебном графике не указали каникулы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№ 7. В подразделах не отразили обязательные учебные предметы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ru-RU" sz="2400" b="1" dirty="0">
              <a:solidFill>
                <a:srgbClr val="1F376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F012B-36F7-4D05-B8EE-CFA1786751B5}"/>
              </a:ext>
            </a:extLst>
          </p:cNvPr>
          <p:cNvSpPr txBox="1"/>
          <p:nvPr/>
        </p:nvSpPr>
        <p:spPr>
          <a:xfrm>
            <a:off x="2293068" y="282804"/>
            <a:ext cx="7001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Проверьте ООП на семь частых ошибок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5FA89-21BB-443C-ADCA-BE4F15520FB6}"/>
              </a:ext>
            </a:extLst>
          </p:cNvPr>
          <p:cNvSpPr txBox="1"/>
          <p:nvPr/>
        </p:nvSpPr>
        <p:spPr>
          <a:xfrm>
            <a:off x="1762812" y="5184742"/>
            <a:ext cx="720207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208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28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FE1CF7-BE0E-4B82-B81C-E4578585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87350"/>
            <a:ext cx="85439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PT Serif" panose="020A0603040505020204" pitchFamily="18" charset="-52"/>
              </a:rPr>
              <a:t>Направления воспитательной деятельности в действующем ФГОС и обновленном ФГОС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BA8FD0-3F63-440E-8C49-F0E373F99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1" y="1683658"/>
            <a:ext cx="10198186" cy="51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86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29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704BB-F46B-4357-A0FD-04F6ACE6F3CF}"/>
              </a:ext>
            </a:extLst>
          </p:cNvPr>
          <p:cNvSpPr txBox="1"/>
          <p:nvPr/>
        </p:nvSpPr>
        <p:spPr>
          <a:xfrm>
            <a:off x="999242" y="-82782"/>
            <a:ext cx="9115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Требования к структуре </a:t>
            </a:r>
            <a:r>
              <a:rPr lang="ru-RU" sz="2800" b="1" dirty="0">
                <a:solidFill>
                  <a:srgbClr val="C00000"/>
                </a:solidFill>
              </a:rPr>
              <a:t>рабочей программы воспитания</a:t>
            </a: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A005B498-FDE5-40DA-A8E8-1A8A4688A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2964"/>
              </p:ext>
            </p:extLst>
          </p:nvPr>
        </p:nvGraphicFramePr>
        <p:xfrm>
          <a:off x="1432875" y="416962"/>
          <a:ext cx="8766928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134">
                  <a:extLst>
                    <a:ext uri="{9D8B030D-6E8A-4147-A177-3AD203B41FA5}">
                      <a16:colId xmlns:a16="http://schemas.microsoft.com/office/drawing/2014/main" val="2071046697"/>
                    </a:ext>
                  </a:extLst>
                </a:gridCol>
                <a:gridCol w="4488627">
                  <a:extLst>
                    <a:ext uri="{9D8B030D-6E8A-4147-A177-3AD203B41FA5}">
                      <a16:colId xmlns:a16="http://schemas.microsoft.com/office/drawing/2014/main" val="2202766960"/>
                    </a:ext>
                  </a:extLst>
                </a:gridCol>
                <a:gridCol w="3307167">
                  <a:extLst>
                    <a:ext uri="{9D8B030D-6E8A-4147-A177-3AD203B41FA5}">
                      <a16:colId xmlns:a16="http://schemas.microsoft.com/office/drawing/2014/main" val="37973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раздела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 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 программы воспитания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55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особенностей воспитательного процесса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воспитательного процесса в организации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7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воспитания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3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совместной деятельности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воспитательной деятельности с учетом специфики организации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интересов субъекта воспитания,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тематики учебных модулей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9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самоанализа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 работы в организации, осуществляющей образовательную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поощрения социальной успешности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проявлений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активной жизненной позиции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64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1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75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C57BB1-47A5-4196-9126-8FD0FDC00920}"/>
              </a:ext>
            </a:extLst>
          </p:cNvPr>
          <p:cNvSpPr txBox="1">
            <a:spLocks/>
          </p:cNvSpPr>
          <p:nvPr/>
        </p:nvSpPr>
        <p:spPr>
          <a:xfrm>
            <a:off x="1200586" y="140344"/>
            <a:ext cx="8289031" cy="561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F4FC5888-87EC-4510-ACFA-7002EDD3B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749137"/>
              </p:ext>
            </p:extLst>
          </p:nvPr>
        </p:nvGraphicFramePr>
        <p:xfrm>
          <a:off x="744718" y="1093510"/>
          <a:ext cx="8691513" cy="560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5FD33C-8804-47F2-AA71-03B29BA12279}"/>
              </a:ext>
            </a:extLst>
          </p:cNvPr>
          <p:cNvSpPr txBox="1"/>
          <p:nvPr/>
        </p:nvSpPr>
        <p:spPr>
          <a:xfrm>
            <a:off x="1263193" y="0"/>
            <a:ext cx="7937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изменения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обновленных ФГОС  НОО и ООО</a:t>
            </a:r>
          </a:p>
        </p:txBody>
      </p:sp>
    </p:spTree>
    <p:extLst>
      <p:ext uri="{BB962C8B-B14F-4D97-AF65-F5344CB8AC3E}">
        <p14:creationId xmlns:p14="http://schemas.microsoft.com/office/powerpoint/2010/main" val="2385361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30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57AF4-1EF1-4140-9131-8C31F44195EF}"/>
              </a:ext>
            </a:extLst>
          </p:cNvPr>
          <p:cNvSpPr txBox="1"/>
          <p:nvPr/>
        </p:nvSpPr>
        <p:spPr>
          <a:xfrm>
            <a:off x="1577740" y="3987537"/>
            <a:ext cx="7679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DA42E-54C0-4B2B-8EEE-4C209219295B}"/>
              </a:ext>
            </a:extLst>
          </p:cNvPr>
          <p:cNvSpPr txBox="1"/>
          <p:nvPr/>
        </p:nvSpPr>
        <p:spPr>
          <a:xfrm>
            <a:off x="1555423" y="414780"/>
            <a:ext cx="835057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и реализации программы воспитания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программу как инструмент воспитания;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программу до бесконечности, включать модули, не отражающую реальную работу в образовательной организации;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разрабатывать программу только классными руководителями, администрацией школы;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разъяснять программу в педагогическом коллективе, а давать ее как готовый документ;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из программы тайну для родителей;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уровень воспитанности;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программу управляющими органами системы образования на соответствие Примерной программе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27271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3FB9C-9CCB-441B-9C34-9BD9148C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4" y="1845136"/>
            <a:ext cx="8543925" cy="1030039"/>
          </a:xfrm>
        </p:spPr>
        <p:txBody>
          <a:bodyPr>
            <a:normAutofit/>
          </a:bodyPr>
          <a:lstStyle/>
          <a:p>
            <a:pPr algn="ctr"/>
            <a:r>
              <a:rPr lang="ru-RU" sz="22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квалификационные категории -  три ступени: учитель, старший учитель (учитель-методист) </a:t>
            </a:r>
            <a:br>
              <a:rPr lang="ru-RU" sz="22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ведущий учитель (учитель-наставник)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126F7-CB00-4A15-BE20-53C51FEE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15" y="2856322"/>
            <a:ext cx="9493250" cy="37749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2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Учитель-методист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это педагог, который может заниматься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разработкой, апробацией новых педагогических технологий, учебных пособий, участвовать в методических объединениях, обсуждении проектов нормативных документов, разрабатывать программы повышения квалификации, проводить семинары, мастер-классы, быть экспертом на конкурсах педагогического мастерства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руководить практикой студентов и многое другое.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стажа 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учителя не менее 5 лет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наличие действующей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высшей квалификационной категории 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должности "учитель"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по методическому сопровождению 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общеобразовательных программ, полученное </a:t>
            </a:r>
            <a:r>
              <a:rPr lang="ru-RU" sz="162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ранее, чем за три года 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представления заявления на проведение аттестации.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E3E0F-993D-4470-9229-31A06D974765}"/>
              </a:ext>
            </a:extLst>
          </p:cNvPr>
          <p:cNvSpPr txBox="1"/>
          <p:nvPr/>
        </p:nvSpPr>
        <p:spPr>
          <a:xfrm>
            <a:off x="527901" y="141402"/>
            <a:ext cx="93780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КАДРЫ 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Повышение профессиональной квалификации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Теперь </a:t>
            </a:r>
            <a:r>
              <a:rPr lang="ru-RU" sz="20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должны будут доказывать компетенцию, причем Министерством просвещения готовится единая стандартная модель, включающая пять отдельных блоко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в: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методический,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стажировочный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предметный, воспитательный и психолого-педагогический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15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570FAD-3783-4EF1-9D64-BE2FDD32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55" y="2196445"/>
            <a:ext cx="9311640" cy="39525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стажа 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 в должности учителя 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 лет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наличие действующей 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должности "учитель";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организационно-педагогическому сопровождению профессиональной деятельности педагогических работников, полученное 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ранее, чем за три года 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представления заявления на проведение аттестации.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"учитель-методист" и "учитель-наставник" - это </a:t>
            </a:r>
            <a:r>
              <a:rPr lang="ru-RU" sz="1788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должности, как это обсуждалось раньше.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все не будет зависеть от директора школы.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88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 учителя одновременно двух квалификационных категорий 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88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высшей квалификационной категории и квалификационной категории "учитель-методист", надбавки должны быть назначены за обе квалификационные категории</a:t>
            </a:r>
            <a:r>
              <a:rPr lang="ru-RU" sz="17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 станет фактором мотивации непрерывного профессионального развития учителей».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88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0DA93-972C-4825-8E35-4B234BE221D8}"/>
              </a:ext>
            </a:extLst>
          </p:cNvPr>
          <p:cNvSpPr txBox="1"/>
          <p:nvPr/>
        </p:nvSpPr>
        <p:spPr>
          <a:xfrm>
            <a:off x="652250" y="361619"/>
            <a:ext cx="8923655" cy="96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2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Учитель-наставник</a:t>
            </a:r>
            <a:r>
              <a:rPr lang="ru-RU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сможет помогать в адаптации новых педагогов к работе в школе, мотивировать, выявлять конкретные пробелы в подготовке своего подопечного и выстраивать план его профессионального роста, оценивать успехи. Помогать и передавать ему свой опыт.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9004-5E66-4B63-B3C8-1A4A0646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1640264"/>
            <a:ext cx="8543925" cy="9591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00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33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EE40CC-E23B-43F2-A80F-63C5BAA1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86" y="12003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 введения новых ФГОС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C32D00D-7587-4714-AC6D-28A6AE37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23" y="1128042"/>
            <a:ext cx="8350577" cy="4351338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оценить кадровые и материальные ресурсы школы;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собрать заявления родителей на изучение родного и второго иностранного языков;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разработать проекты ООП;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и изменить локальные акты,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новые. Затем </a:t>
            </a:r>
            <a:r>
              <a:rPr lang="ru-RU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задачи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ответственными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работниками и ус</a:t>
            </a:r>
            <a:r>
              <a:rPr lang="ru-RU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тановить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контрольные </a:t>
            </a:r>
            <a:r>
              <a:rPr lang="ru-RU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сроки по каждому мероприятию.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63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3E9DD7-BB4F-45C9-A952-A56B905E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42198-F27A-4073-B450-92CC2104B255}"/>
              </a:ext>
            </a:extLst>
          </p:cNvPr>
          <p:cNvSpPr txBox="1"/>
          <p:nvPr/>
        </p:nvSpPr>
        <p:spPr>
          <a:xfrm>
            <a:off x="386499" y="0"/>
            <a:ext cx="9238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лгоритм (механизм) управления процессом подготовки и реализации новых ФГОС современной школы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0B226-CAB0-40BC-A1D7-487F21E8C997}"/>
              </a:ext>
            </a:extLst>
          </p:cNvPr>
          <p:cNvSpPr txBox="1"/>
          <p:nvPr/>
        </p:nvSpPr>
        <p:spPr>
          <a:xfrm>
            <a:off x="282804" y="942928"/>
            <a:ext cx="9511645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профессиональной подготовки педагогов к реализации ООП НОО и ООО по новым ФГОС НОО и ООО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 методического сопровождения повышения профессиональной компетентности педагогов в условиях перехода на новые ФГОС НОО и ООО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 педагогами нормативных правовых документов – ФГОС НОО и ООО;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 педагогов школы в проблемных семинарах, конференциях по вопросам реализации ООП по новым ФГОС НОО и ООО</a:t>
            </a:r>
          </a:p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педагогов в разработке рабочих программ НОО и ООО по новым ФГОС НОО и ООО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 требований к структуре и к содержанию ООП НОО и ООП ООО по новым ФГОС.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планируемых результатов освоения ООП НОО и ООО по новым ФГОС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образовательных запросов родителей (законных представителей) будущих первоклассников и родителей учеников 4-х классов.  Анализ возможностей и способностей обучающихся 4-х классов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проектов учебных планов, планов внеурочной деятельности, программ формирования УУД, рабочей программы воспитания, календарных планов НОО и ООО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рабочих программ учебных предметов, учебных курсов (в том числе и внеурочной деятельности), учебных модулей для 1-х и 5-х классов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0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35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C056A21-EC09-4FE1-8F76-E9F6A424D47E}"/>
              </a:ext>
            </a:extLst>
          </p:cNvPr>
          <p:cNvSpPr txBox="1">
            <a:spLocks/>
          </p:cNvSpPr>
          <p:nvPr/>
        </p:nvSpPr>
        <p:spPr>
          <a:xfrm>
            <a:off x="1390261" y="196365"/>
            <a:ext cx="8515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системы образования (уровень образовательной организации)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ACFB-6B60-4CB5-A775-A9F81109DE63}"/>
              </a:ext>
            </a:extLst>
          </p:cNvPr>
          <p:cNvSpPr txBox="1"/>
          <p:nvPr/>
        </p:nvSpPr>
        <p:spPr>
          <a:xfrm>
            <a:off x="1576874" y="1455062"/>
            <a:ext cx="81922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Основная образовательная программа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Структура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Условия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Требования к результатам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Содержание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• Система оценки достижения результатов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Задача по переходу для органов управления ОО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Формирование рабочей группы по анализу и изменению ООП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Постановка задач по изменению рабочих программ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Задача по переходу для учителя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Анализ РП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Изменение РП в части структуры, содержания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• Формирование запроса на изменение условий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232E8-0CCE-4786-A126-9F450F6738FF}"/>
              </a:ext>
            </a:extLst>
          </p:cNvPr>
          <p:cNvSpPr txBox="1"/>
          <p:nvPr/>
        </p:nvSpPr>
        <p:spPr>
          <a:xfrm>
            <a:off x="1168923" y="136937"/>
            <a:ext cx="9068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2D6AA1"/>
                </a:solidFill>
                <a:latin typeface="Akrobat"/>
              </a:rPr>
              <a:t>К КАКИМ ИЗМЕНЕНИЯМ В ООП ГОТОВИТЬСЯ И ЧТО ДОБАВИТЬ В НИХ ПРЯМО СЕЙЧАС</a:t>
            </a:r>
            <a:br>
              <a:rPr lang="ru-RU" b="1" cap="all" dirty="0">
                <a:solidFill>
                  <a:srgbClr val="2D6AA1"/>
                </a:solidFill>
                <a:latin typeface="Akroba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465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36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1A6F05B-8216-476C-843C-4D9B69AB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324" y="1297722"/>
            <a:ext cx="3082567" cy="54141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должна обеспечивать: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учебным планам, рабочим программам учебных предметов, курсов, дисциплин (модулей), курсов внеурочной деятельности, учебным изданиям и образовательным ресурсам, указанным в рабочих программах, информации о ходе образовательного процесса, результатах промежуточной и итоговой аттестации по программе общего образования;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информации о расписании проведения учебных занятий, процедурах и критериях оценки результатов обучения. 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EA9265F4-1CAF-4F2A-9EB0-4867E9D2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7" y="417591"/>
            <a:ext cx="9209987" cy="467359"/>
          </a:xfrm>
        </p:spPr>
        <p:txBody>
          <a:bodyPr>
            <a:noAutofit/>
          </a:bodyPr>
          <a:lstStyle/>
          <a:p>
            <a:pPr indent="9017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условиям: образовательной развивающей среде, в т.ч. 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информационно-образовательной;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использованием электронного или дистанционного обучения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139B2-FCD7-4665-AC25-ACA931A7454F}"/>
              </a:ext>
            </a:extLst>
          </p:cNvPr>
          <p:cNvSpPr txBox="1"/>
          <p:nvPr/>
        </p:nvSpPr>
        <p:spPr>
          <a:xfrm>
            <a:off x="4308049" y="1250792"/>
            <a:ext cx="58917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информационно-образовательная среда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должна обеспечивать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учебным планам, рабочим программам учебных предметов, рабочих программ учебных предметов, курсов, дисциплин, курсов внеурочной деятельности, электронным учебным изданиям и электронным образовательным ресурсам, указанным в рабочих программах;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фиксацию и хранение информации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образовательного процесса, результатов промежуточной аттестации и результатов освоения программы основного общего образования;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хранение электронного портфолио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в том числе его работ и оценок за эти работы;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учебных занятий, процедуры оценки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обучения, реализация которых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с применением электронного обучения, дистанционных образовательных технологий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между участниками образовательного процесса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синхронное и (или) асинхронное взаимодействия посредством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323609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37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F5F5A6-BB96-4310-A74F-B82980D62D99}"/>
              </a:ext>
            </a:extLst>
          </p:cNvPr>
          <p:cNvSpPr txBox="1">
            <a:spLocks/>
          </p:cNvSpPr>
          <p:nvPr/>
        </p:nvSpPr>
        <p:spPr>
          <a:xfrm>
            <a:off x="1857080" y="292231"/>
            <a:ext cx="8048920" cy="142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СКАЧИВАНИЕ ПРОГРАММ: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https://www.instrao.ru/index.php/primer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53AB35-C9C3-4457-BB8D-861DC7729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8" y="1772239"/>
            <a:ext cx="9041352" cy="50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38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AA11506-3E92-4F30-B30A-BE9B583F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3" y="1637089"/>
            <a:ext cx="9058097" cy="509518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66759C-83E9-404F-8741-8CDC2B19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47" y="365125"/>
            <a:ext cx="7801516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СКАЧИВАНИЕ ПРОГРАММ: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https://www.instrao.ru/index.php/primer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500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D:\aleksanmaker\KVORK\заказы\ПрофРазвитие\презентация в PowerPoint\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0325" cy="707561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39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E789F-831E-49DA-BF2E-733C80BCEBE7}"/>
              </a:ext>
            </a:extLst>
          </p:cNvPr>
          <p:cNvSpPr txBox="1"/>
          <p:nvPr/>
        </p:nvSpPr>
        <p:spPr>
          <a:xfrm>
            <a:off x="1324390" y="1292904"/>
            <a:ext cx="7364896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формирования функциональной грамотности учащихся»: задания по классам, комментарии, характеристики: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39F9C-2DB4-465E-BBBF-3554336D25A7}"/>
              </a:ext>
            </a:extLst>
          </p:cNvPr>
          <p:cNvSpPr txBox="1"/>
          <p:nvPr/>
        </p:nvSpPr>
        <p:spPr>
          <a:xfrm>
            <a:off x="1763524" y="2478689"/>
            <a:ext cx="7695993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75" b="1" dirty="0">
                <a:solidFill>
                  <a:srgbClr val="C00000"/>
                </a:solidFill>
                <a:hlinkClick r:id="rId3"/>
              </a:rPr>
              <a:t>http://skiv.instrao.ru/bank-zadaniy/chitatelskaya-gramotnost/</a:t>
            </a:r>
            <a:endParaRPr lang="ru-RU" sz="2275" b="1" dirty="0">
              <a:solidFill>
                <a:srgbClr val="C00000"/>
              </a:solidFill>
            </a:endParaRPr>
          </a:p>
          <a:p>
            <a:endParaRPr lang="ru-RU" sz="2275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9CDC986-4DC5-4449-8E08-EC376D6B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943" y="3222312"/>
            <a:ext cx="7156110" cy="10770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рекомендует школам пользоваться онлайн-ресурсами для обеспечения дистанционного обучения: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5A00277-968C-44EE-9F32-A1824302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806" y="4711121"/>
            <a:ext cx="7341848" cy="1428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hlinkClick r:id="rId4"/>
              </a:rPr>
              <a:t>https://edu.gov.ru/press/2214/ministerstvo-prosvescheniya-rekomenduet-shkolam-polzovatsya-onlayn-resursami-dlya-obespecheniya-distancionnogo-obucheniya/</a:t>
            </a:r>
            <a:endParaRPr lang="en-US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461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768" y="518474"/>
            <a:ext cx="7418894" cy="126319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педагогическая задача: </a:t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инициирующих действие обучающегося</a:t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реализации ОП сформулированы в категориях системно-</a:t>
            </a:r>
            <a:r>
              <a:rPr lang="ru-RU" sz="2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63951" y="1399224"/>
          <a:ext cx="7506677" cy="581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7758260" y="103695"/>
            <a:ext cx="2147740" cy="667417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личностных результатов: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ценностное отношение к…»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«уважительное отношение к…»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 к…»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«выявлять…»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«устанавливать..»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«выбирать…»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предметных результатов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«понимать…»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«владеть…»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«использовать…»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«приобретение опыта…»</a:t>
            </a:r>
          </a:p>
        </p:txBody>
      </p:sp>
    </p:spTree>
    <p:extLst>
      <p:ext uri="{BB962C8B-B14F-4D97-AF65-F5344CB8AC3E}">
        <p14:creationId xmlns:p14="http://schemas.microsoft.com/office/powerpoint/2010/main" val="919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5D1E7-C90E-4AE4-8A44-525BBDB5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3AC23F-2757-4070-9103-16099B548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185057"/>
            <a:ext cx="9916887" cy="628105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49BFBA-D171-4E7B-9F6B-4FB23305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24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36298-3E34-4A93-9927-29309B89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49" y="6327777"/>
            <a:ext cx="576263" cy="365125"/>
          </a:xfrm>
        </p:spPr>
        <p:txBody>
          <a:bodyPr/>
          <a:lstStyle/>
          <a:p>
            <a:fld id="{694F4784-B02F-4D24-8715-39760AF77D66}" type="slidenum">
              <a:rPr lang="ru-RU" sz="1600" b="1" smtClean="0">
                <a:solidFill>
                  <a:srgbClr val="2F4B52"/>
                </a:solidFill>
                <a:latin typeface="Roboto" pitchFamily="2" charset="0"/>
                <a:ea typeface="Roboto" pitchFamily="2" charset="0"/>
              </a:rPr>
              <a:pPr/>
              <a:t>41</a:t>
            </a:fld>
            <a:endParaRPr lang="ru-RU" sz="1600" b="1" dirty="0">
              <a:solidFill>
                <a:srgbClr val="2F4B5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A537F7-CF16-4D7F-8A63-C8064CEC088A}"/>
              </a:ext>
            </a:extLst>
          </p:cNvPr>
          <p:cNvSpPr txBox="1">
            <a:spLocks/>
          </p:cNvSpPr>
          <p:nvPr/>
        </p:nvSpPr>
        <p:spPr>
          <a:xfrm>
            <a:off x="1635870" y="426294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7D867-E988-404D-9D69-E6CFD9052948}"/>
              </a:ext>
            </a:extLst>
          </p:cNvPr>
          <p:cNvSpPr txBox="1"/>
          <p:nvPr/>
        </p:nvSpPr>
        <p:spPr>
          <a:xfrm>
            <a:off x="556181" y="434058"/>
            <a:ext cx="8889477" cy="5707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Приказ № 766 Министерства просвещения Российской Федерации за подписью руководителя ведомства Кравцова С.С. с изменениями в Приказ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23.12.2020 "О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20 мая 2020 года № 254"​. (Зарегистрирован 02.03.2021 № 62645).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Федеральный перечень учебников на 2021-2022 учебный год утвержденный с изменениями для 1, 2, 3, 4, 5, 6, 7, 8, 9, 10 и 11 классов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 субъектов РФ в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ворде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посмотреть перейдя по ссылке:     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kremlinrus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article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/181/137318/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5493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B2582-DC6F-4ED5-AF2E-3ABD872A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02061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</a:t>
            </a:r>
            <a:b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b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9B6F7-BDCC-4D76-A057-DA0ADB4D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60" y="618994"/>
            <a:ext cx="8543925" cy="4351338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«Реализация ФГОС нового поколения 2022 года»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(72 часа)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DE8239-5E07-4D81-BAFD-98A6D9CE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CE1150-EC17-486F-8BFF-D77728AF5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65538"/>
              </p:ext>
            </p:extLst>
          </p:nvPr>
        </p:nvGraphicFramePr>
        <p:xfrm>
          <a:off x="0" y="978593"/>
          <a:ext cx="9906000" cy="5849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328">
                  <a:extLst>
                    <a:ext uri="{9D8B030D-6E8A-4147-A177-3AD203B41FA5}">
                      <a16:colId xmlns:a16="http://schemas.microsoft.com/office/drawing/2014/main" val="1403116790"/>
                    </a:ext>
                  </a:extLst>
                </a:gridCol>
                <a:gridCol w="2290713">
                  <a:extLst>
                    <a:ext uri="{9D8B030D-6E8A-4147-A177-3AD203B41FA5}">
                      <a16:colId xmlns:a16="http://schemas.microsoft.com/office/drawing/2014/main" val="3801129547"/>
                    </a:ext>
                  </a:extLst>
                </a:gridCol>
                <a:gridCol w="4838471">
                  <a:extLst>
                    <a:ext uri="{9D8B030D-6E8A-4147-A177-3AD203B41FA5}">
                      <a16:colId xmlns:a16="http://schemas.microsoft.com/office/drawing/2014/main" val="1181446082"/>
                    </a:ext>
                  </a:extLst>
                </a:gridCol>
                <a:gridCol w="825552">
                  <a:extLst>
                    <a:ext uri="{9D8B030D-6E8A-4147-A177-3AD203B41FA5}">
                      <a16:colId xmlns:a16="http://schemas.microsoft.com/office/drawing/2014/main" val="2965208925"/>
                    </a:ext>
                  </a:extLst>
                </a:gridCol>
                <a:gridCol w="889372">
                  <a:extLst>
                    <a:ext uri="{9D8B030D-6E8A-4147-A177-3AD203B41FA5}">
                      <a16:colId xmlns:a16="http://schemas.microsoft.com/office/drawing/2014/main" val="1908502764"/>
                    </a:ext>
                  </a:extLst>
                </a:gridCol>
                <a:gridCol w="524564">
                  <a:extLst>
                    <a:ext uri="{9D8B030D-6E8A-4147-A177-3AD203B41FA5}">
                      <a16:colId xmlns:a16="http://schemas.microsoft.com/office/drawing/2014/main" val="2140893697"/>
                    </a:ext>
                  </a:extLst>
                </a:gridCol>
              </a:tblGrid>
              <a:tr h="2036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модуля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модуля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часов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756718"/>
                  </a:ext>
                </a:extLst>
              </a:tr>
              <a:tr h="421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2767751351"/>
                  </a:ext>
                </a:extLst>
              </a:tr>
              <a:tr h="42197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база реализации ФГОС НОО и ООО нового поколения 2021 года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 обновлений и изменений в нормативной базе организации образовательной деятельности в 2021 году.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3734631882"/>
                  </a:ext>
                </a:extLst>
              </a:tr>
              <a:tr h="436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образовательной организации в 2021- 2022 учебном году: разработка обязательной документации.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249761136"/>
                  </a:ext>
                </a:extLst>
              </a:tr>
              <a:tr h="1152256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требований к содержанию программ, условиям реализации и ожидаемым результатам ФГОС НОО и  ООО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ценности научных познаний, культуры здоровья, информационной культуры, функциональной  и финансовой грамотности, овладение базовыми логическими и исследовательскими действиями.  Современные инструменты контроля и оценивания результатов обучения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1657790356"/>
                  </a:ext>
                </a:extLst>
              </a:tr>
              <a:tr h="203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Семейное обучение.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34770675"/>
                  </a:ext>
                </a:extLst>
              </a:tr>
              <a:tr h="858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Дистанционное обучение, организация электронной информационно-образовательной среды школы, использование образовательными организациями сетевого обучения, применение электронных и дистанционных технологий в образовании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2714553054"/>
                  </a:ext>
                </a:extLst>
              </a:tr>
              <a:tr h="421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4.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Индивидуализация в работе с детьми с ОВЗ; технологии инклюзивного образования.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3875393594"/>
                  </a:ext>
                </a:extLst>
              </a:tr>
              <a:tr h="42197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300" b="1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и календарный план воспитательной работы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Программы воспитания в Образовательной программе ОО; её структура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1413958817"/>
                  </a:ext>
                </a:extLst>
              </a:tr>
              <a:tr h="203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технологии классного руководства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4209577118"/>
                  </a:ext>
                </a:extLst>
              </a:tr>
              <a:tr h="858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поддержки участников образовательного процесса (педагогов, родителей), психологической работы с родительскими и учительскими ожиданиями. Профилактика эмоционального выгорания.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2824466589"/>
                  </a:ext>
                </a:extLst>
              </a:tr>
              <a:tr h="2036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3" marR="17953" marT="0" marB="0"/>
                </a:tc>
                <a:extLst>
                  <a:ext uri="{0D108BD9-81ED-4DB2-BD59-A6C34878D82A}">
                    <a16:rowId xmlns:a16="http://schemas.microsoft.com/office/drawing/2014/main" val="399608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28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4267D-0B5A-4C99-B692-22B46A3D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28600"/>
            <a:ext cx="9731829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оценка функциональной грамотности школьников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(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часов)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C124B37-F852-4B63-919A-2134B100A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442256"/>
              </p:ext>
            </p:extLst>
          </p:nvPr>
        </p:nvGraphicFramePr>
        <p:xfrm>
          <a:off x="0" y="546277"/>
          <a:ext cx="9906000" cy="6431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19">
                  <a:extLst>
                    <a:ext uri="{9D8B030D-6E8A-4147-A177-3AD203B41FA5}">
                      <a16:colId xmlns:a16="http://schemas.microsoft.com/office/drawing/2014/main" val="2401708546"/>
                    </a:ext>
                  </a:extLst>
                </a:gridCol>
                <a:gridCol w="2027313">
                  <a:extLst>
                    <a:ext uri="{9D8B030D-6E8A-4147-A177-3AD203B41FA5}">
                      <a16:colId xmlns:a16="http://schemas.microsoft.com/office/drawing/2014/main" val="2396087980"/>
                    </a:ext>
                  </a:extLst>
                </a:gridCol>
                <a:gridCol w="4056907">
                  <a:extLst>
                    <a:ext uri="{9D8B030D-6E8A-4147-A177-3AD203B41FA5}">
                      <a16:colId xmlns:a16="http://schemas.microsoft.com/office/drawing/2014/main" val="3217825334"/>
                    </a:ext>
                  </a:extLst>
                </a:gridCol>
                <a:gridCol w="1163558">
                  <a:extLst>
                    <a:ext uri="{9D8B030D-6E8A-4147-A177-3AD203B41FA5}">
                      <a16:colId xmlns:a16="http://schemas.microsoft.com/office/drawing/2014/main" val="528912241"/>
                    </a:ext>
                  </a:extLst>
                </a:gridCol>
                <a:gridCol w="1163558">
                  <a:extLst>
                    <a:ext uri="{9D8B030D-6E8A-4147-A177-3AD203B41FA5}">
                      <a16:colId xmlns:a16="http://schemas.microsoft.com/office/drawing/2014/main" val="168652658"/>
                    </a:ext>
                  </a:extLst>
                </a:gridCol>
                <a:gridCol w="982645">
                  <a:extLst>
                    <a:ext uri="{9D8B030D-6E8A-4147-A177-3AD203B41FA5}">
                      <a16:colId xmlns:a16="http://schemas.microsoft.com/office/drawing/2014/main" val="1365380903"/>
                    </a:ext>
                  </a:extLst>
                </a:gridCol>
              </a:tblGrid>
              <a:tr h="1848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модуля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модуля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часов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2589"/>
                  </a:ext>
                </a:extLst>
              </a:tr>
              <a:tr h="194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3978728496"/>
                  </a:ext>
                </a:extLst>
              </a:tr>
              <a:tr h="7909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функциональной грамотности обучающихся как одна из приоритетных задач школы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Функциональная грамотность школьника как совокупность предметных и интегративных компонентов.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12402584"/>
                  </a:ext>
                </a:extLst>
              </a:tr>
              <a:tr h="691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Читательская компетентность как фактор эмоционального и духовно-нравственного развития личности.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3676834214"/>
                  </a:ext>
                </a:extLst>
              </a:tr>
              <a:tr h="5919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 как составляющая функциональной грамотности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преподавания основ финансовой грамотности в общеобразовательной школе.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4254404251"/>
                  </a:ext>
                </a:extLst>
              </a:tr>
              <a:tr h="691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практики преподавания основ финансовой грамотности в образовательной организации (ФГОС).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1052788426"/>
                  </a:ext>
                </a:extLst>
              </a:tr>
              <a:tr h="4925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метапредметных УУД в начальной школе: смысловое чтение и работа с текстом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Формирование метапредметных УУД в начальной школе: смысловое чтение и работа с текстом.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1679938466"/>
                  </a:ext>
                </a:extLst>
              </a:tr>
              <a:tr h="87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2445026587"/>
                  </a:ext>
                </a:extLst>
              </a:tr>
              <a:tr h="492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проверка читательской компетентности у младших школьников.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480836866"/>
                  </a:ext>
                </a:extLst>
              </a:tr>
              <a:tr h="492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4" marR="3694" marT="3694" marB="3694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функциональной грамотности школьников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4" marR="3694" marT="3694" marB="369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 формирование функциональной грамотности школьников.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128684933"/>
                  </a:ext>
                </a:extLst>
              </a:tr>
              <a:tr h="989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проектирования уроков, помогающий обучающимся осваивать знания, развивать критическое мышление, коммуникативные навыки и грамотность.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483390698"/>
                  </a:ext>
                </a:extLst>
              </a:tr>
              <a:tr h="1021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94" marR="26594" marT="0" marB="0"/>
                </a:tc>
                <a:extLst>
                  <a:ext uri="{0D108BD9-81ED-4DB2-BD59-A6C34878D82A}">
                    <a16:rowId xmlns:a16="http://schemas.microsoft.com/office/drawing/2014/main" val="25164489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251D4F-B089-4974-9DC9-B4BEE3AB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3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8434" name="Picture 2" descr="D:\aleksanmaker\KVORK\заказы\ПрофРазвитие\презентация в PowerPoint\end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7382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2" y="530596"/>
            <a:ext cx="8276734" cy="4277073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1860172" y="2776379"/>
            <a:ext cx="1019531" cy="4362804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1216" y="4525559"/>
            <a:ext cx="235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Hard skills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проектах ФГОС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386499" y="5489849"/>
            <a:ext cx="9304256" cy="136815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sym typeface="Symbol"/>
              </a:rPr>
              <a:t>отражены:</a:t>
            </a:r>
          </a:p>
          <a:p>
            <a:r>
              <a:rPr lang="ru-RU" sz="1600" b="1" dirty="0">
                <a:solidFill>
                  <a:srgbClr val="7030A0"/>
                </a:solidFill>
                <a:sym typeface="Symbol"/>
              </a:rPr>
              <a:t>в требованиях к предметным результатам (русский язык, литература, иностранный язык, математика, информатика, обществознание), </a:t>
            </a:r>
          </a:p>
          <a:p>
            <a:r>
              <a:rPr lang="ru-RU" sz="1600" b="1" dirty="0">
                <a:solidFill>
                  <a:srgbClr val="7030A0"/>
                </a:solidFill>
                <a:sym typeface="Symbol"/>
              </a:rPr>
              <a:t>в требования к личностным результатам (гражданско-патриотическое воспитание, эстетическое воспитание, экологическое воспитание)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2" y="-94268"/>
            <a:ext cx="9436231" cy="9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5" y="588609"/>
            <a:ext cx="7956222" cy="4062752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4131596" y="2308887"/>
            <a:ext cx="1484122" cy="4279769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E78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11348" y="3898772"/>
            <a:ext cx="173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 skills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проектах ФГОС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37328" y="5260156"/>
            <a:ext cx="8814062" cy="1597843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rgbClr val="7030A0"/>
                </a:solidFill>
              </a:rPr>
              <a:t>Критическое мышление и Креативность 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 требования к </a:t>
            </a:r>
            <a:r>
              <a:rPr lang="ru-RU" sz="1900" dirty="0" err="1">
                <a:solidFill>
                  <a:srgbClr val="7030A0"/>
                </a:solidFill>
                <a:sym typeface="Symbol"/>
              </a:rPr>
              <a:t>метапредметным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 результатам (базовые логические действия и работа с информацией)</a:t>
            </a:r>
          </a:p>
          <a:p>
            <a:r>
              <a:rPr lang="ru-RU" sz="1900" b="1" dirty="0">
                <a:solidFill>
                  <a:srgbClr val="7030A0"/>
                </a:solidFill>
              </a:rPr>
              <a:t>Коммуникация 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 </a:t>
            </a:r>
            <a:r>
              <a:rPr lang="ru-RU" sz="1900" dirty="0" err="1">
                <a:solidFill>
                  <a:srgbClr val="7030A0"/>
                </a:solidFill>
                <a:sym typeface="Symbol"/>
              </a:rPr>
              <a:t>метапредметные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 компетенции (универсальные учебные коммуникативные действия – общение);</a:t>
            </a:r>
          </a:p>
          <a:p>
            <a:r>
              <a:rPr lang="ru-RU" sz="1900" b="1" dirty="0">
                <a:solidFill>
                  <a:srgbClr val="7030A0"/>
                </a:solidFill>
                <a:sym typeface="Symbol"/>
              </a:rPr>
              <a:t>Сотрудничество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  </a:t>
            </a:r>
            <a:r>
              <a:rPr lang="ru-RU" sz="1900" dirty="0" err="1">
                <a:solidFill>
                  <a:srgbClr val="7030A0"/>
                </a:solidFill>
                <a:sym typeface="Symbol"/>
              </a:rPr>
              <a:t>метапредметные</a:t>
            </a:r>
            <a:r>
              <a:rPr lang="ru-RU" sz="1900" dirty="0">
                <a:solidFill>
                  <a:srgbClr val="7030A0"/>
                </a:solidFill>
                <a:sym typeface="Symbol"/>
              </a:rPr>
              <a:t> компетенции (совместная деятельность)</a:t>
            </a:r>
            <a:endParaRPr lang="ru-RU" sz="19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" y="0"/>
            <a:ext cx="8493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7" y="556181"/>
            <a:ext cx="8286160" cy="3808303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6774911" y="2293675"/>
            <a:ext cx="920321" cy="4402317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2E97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7652" y="4116948"/>
            <a:ext cx="282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 skills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проектах ФГОС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113122" y="4977352"/>
            <a:ext cx="9700181" cy="188064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7030A0"/>
                </a:solidFill>
              </a:rPr>
              <a:t>Любознательность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b="1" u="sng" dirty="0">
                <a:solidFill>
                  <a:srgbClr val="7030A0"/>
                </a:solidFill>
              </a:rPr>
              <a:t>Инициативность </a:t>
            </a:r>
            <a:r>
              <a:rPr lang="ru-RU" dirty="0">
                <a:solidFill>
                  <a:srgbClr val="7030A0"/>
                </a:solidFill>
                <a:sym typeface="Symbol"/>
              </a:rPr>
              <a:t> требования к личностным результатам (ценность научного познания)</a:t>
            </a:r>
          </a:p>
          <a:p>
            <a:r>
              <a:rPr lang="ru-RU" b="1" u="sng" dirty="0">
                <a:solidFill>
                  <a:srgbClr val="7030A0"/>
                </a:solidFill>
              </a:rPr>
              <a:t>Упорство/настойчивость</a:t>
            </a:r>
            <a:r>
              <a:rPr lang="ru-RU" dirty="0">
                <a:solidFill>
                  <a:srgbClr val="7030A0"/>
                </a:solidFill>
              </a:rPr>
              <a:t> и </a:t>
            </a:r>
            <a:r>
              <a:rPr lang="ru-RU" b="1" u="sng" dirty="0">
                <a:solidFill>
                  <a:srgbClr val="7030A0"/>
                </a:solidFill>
              </a:rPr>
              <a:t>Приспособляемость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  <a:sym typeface="Symbol"/>
              </a:rPr>
              <a:t> требования к </a:t>
            </a:r>
            <a:r>
              <a:rPr lang="ru-RU" dirty="0" err="1">
                <a:solidFill>
                  <a:srgbClr val="7030A0"/>
                </a:solidFill>
                <a:sym typeface="Symbol"/>
              </a:rPr>
              <a:t>метапредметным</a:t>
            </a:r>
            <a:r>
              <a:rPr lang="ru-RU" dirty="0">
                <a:solidFill>
                  <a:srgbClr val="7030A0"/>
                </a:solidFill>
                <a:sym typeface="Symbol"/>
              </a:rPr>
              <a:t> результатам (универсальные коммуникативные и регулятивные действия);</a:t>
            </a:r>
          </a:p>
          <a:p>
            <a:r>
              <a:rPr lang="ru-RU" b="1" u="sng" dirty="0">
                <a:solidFill>
                  <a:srgbClr val="7030A0"/>
                </a:solidFill>
                <a:sym typeface="Symbol"/>
              </a:rPr>
              <a:t>Лидерство</a:t>
            </a:r>
            <a:r>
              <a:rPr lang="ru-RU" dirty="0">
                <a:solidFill>
                  <a:srgbClr val="7030A0"/>
                </a:solidFill>
                <a:sym typeface="Symbol"/>
              </a:rPr>
              <a:t> и </a:t>
            </a:r>
            <a:r>
              <a:rPr lang="ru-RU" b="1" u="sng" dirty="0">
                <a:solidFill>
                  <a:srgbClr val="7030A0"/>
                </a:solidFill>
                <a:sym typeface="Symbol"/>
              </a:rPr>
              <a:t>Социальная осведомленность</a:t>
            </a:r>
            <a:r>
              <a:rPr lang="ru-RU" dirty="0">
                <a:solidFill>
                  <a:srgbClr val="7030A0"/>
                </a:solidFill>
                <a:sym typeface="Symbol"/>
              </a:rPr>
              <a:t>  требования к </a:t>
            </a:r>
            <a:r>
              <a:rPr lang="ru-RU" dirty="0" err="1">
                <a:solidFill>
                  <a:srgbClr val="7030A0"/>
                </a:solidFill>
                <a:sym typeface="Symbol"/>
              </a:rPr>
              <a:t>метапредметным</a:t>
            </a:r>
            <a:r>
              <a:rPr lang="ru-RU" dirty="0">
                <a:solidFill>
                  <a:srgbClr val="7030A0"/>
                </a:solidFill>
                <a:sym typeface="Symbol"/>
              </a:rPr>
              <a:t> результатам (совместная деятельность)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517" y="4373564"/>
            <a:ext cx="1652118" cy="9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4" y="0"/>
            <a:ext cx="7794491" cy="70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2548" y="1234911"/>
          <a:ext cx="9568207" cy="545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вно 7"/>
          <p:cNvSpPr/>
          <p:nvPr/>
        </p:nvSpPr>
        <p:spPr>
          <a:xfrm>
            <a:off x="4736976" y="2420888"/>
            <a:ext cx="360040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8" y="3645027"/>
            <a:ext cx="298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3" y="4717086"/>
            <a:ext cx="298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1974" y="206896"/>
            <a:ext cx="9483365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обеспечения вариативности образовательных программ, предусмотренные ФГОС</a:t>
            </a:r>
          </a:p>
        </p:txBody>
      </p:sp>
    </p:spTree>
    <p:extLst>
      <p:ext uri="{BB962C8B-B14F-4D97-AF65-F5344CB8AC3E}">
        <p14:creationId xmlns:p14="http://schemas.microsoft.com/office/powerpoint/2010/main" val="1220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2804F-541C-4568-A31B-078103D8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018096"/>
          </a:xfrm>
        </p:spPr>
        <p:txBody>
          <a:bodyPr>
            <a:noAutofit/>
          </a:bodyPr>
          <a:lstStyle/>
          <a:p>
            <a:pPr algn="ctr"/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изменения, внесённые в ФГОС:</a:t>
            </a:r>
            <a:b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70B219-E208-4EB3-801E-EFE47A3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784-B02F-4D24-8715-39760AF77D6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C07A9-8958-4EFA-986A-2B71AF4DD3B9}"/>
              </a:ext>
            </a:extLst>
          </p:cNvPr>
          <p:cNvSpPr txBox="1"/>
          <p:nvPr/>
        </p:nvSpPr>
        <p:spPr>
          <a:xfrm>
            <a:off x="263950" y="610136"/>
            <a:ext cx="944075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Чётко прописаны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образовательного учреждения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частности, школы) перед учениками и родителями.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акцент на развитие 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«мягких» навыков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метапредметных и личностных.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указан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предметных и межпредметных навыков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должен обладать ученик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каждой дисциплины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(уметь доказать, интерпретировать, оперировать понятиями, решать задачи).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работы в рамках каждого предмета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этих навыков (проведение лабораторных работ, внеурочной деятельности и так далее).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Зафиксированы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точки с конкретными результатами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(сочинение на 300 слов, словарный запас из 70 новых слов ежегодно и тому подобное).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обозначено, какие темы должны освоить дети в определённый год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по новому ФГОС не рекомендовано менять местами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(ранее это допускалось).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возрастные и психологические особенности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всех классов.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чтобы ребята не были перегружены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</a:t>
            </a:r>
            <a:r>
              <a:rPr lang="ru-RU" sz="2000" b="0" i="0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содержание программы воспитания, уточнены задачи и условия программы коррекционной работы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13348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4927</TotalTime>
  <Words>2775</Words>
  <Application>Microsoft Office PowerPoint</Application>
  <PresentationFormat>Лист A4 (210x297 мм)</PresentationFormat>
  <Paragraphs>532</Paragraphs>
  <Slides>44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Akrobat</vt:lpstr>
      <vt:lpstr>Arial</vt:lpstr>
      <vt:lpstr>Bliss Pro</vt:lpstr>
      <vt:lpstr>Calibri</vt:lpstr>
      <vt:lpstr>Calibri Light</vt:lpstr>
      <vt:lpstr>Proxima Nova Rg Inner</vt:lpstr>
      <vt:lpstr>PT Serif</vt:lpstr>
      <vt:lpstr>Roboto</vt:lpstr>
      <vt:lpstr>Symbol</vt:lpstr>
      <vt:lpstr>Times New Roman</vt:lpstr>
      <vt:lpstr>Wingdings</vt:lpstr>
      <vt:lpstr>Тема Office</vt:lpstr>
      <vt:lpstr>Административные вопросы перехода на новые ФГОС НОО и ФГОС ООО</vt:lpstr>
      <vt:lpstr>Презентация PowerPoint</vt:lpstr>
      <vt:lpstr>Презентация PowerPoint</vt:lpstr>
      <vt:lpstr>Ключевая педагогическая задача:  создание условий инициирующих действие обучающегося Требования к результатам реализации ОП сформулированы в категориях системно-деятельностного подхода</vt:lpstr>
      <vt:lpstr>Презентация PowerPoint</vt:lpstr>
      <vt:lpstr>Презентация PowerPoint</vt:lpstr>
      <vt:lpstr>Презентация PowerPoint</vt:lpstr>
      <vt:lpstr>Механизмы обеспечения вариативности образовательных программ, предусмотренные ФГОС</vt:lpstr>
      <vt:lpstr>Основные изменения, внесённые в ФГОС: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основной образовательной программы</vt:lpstr>
      <vt:lpstr>Презентация PowerPoint</vt:lpstr>
      <vt:lpstr>Принципы формирования и механизмы реализации программы  </vt:lpstr>
      <vt:lpstr>Общая характеристика программы </vt:lpstr>
      <vt:lpstr>КАК ОПИСАТЬ ПЛАНИРУЕМЫЕ РЕЗУЛЬТАТЫ </vt:lpstr>
      <vt:lpstr>Презентация PowerPoint</vt:lpstr>
      <vt:lpstr> Приемы формулировки планируемых результатов</vt:lpstr>
      <vt:lpstr>Презентация PowerPoint</vt:lpstr>
      <vt:lpstr>Требования ФГОС НОО и ФГОС ООО к системе оценки достижения планируемых результатов освоения 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воспитательной деятельности в действующем ФГОС и обновленном ФГОС</vt:lpstr>
      <vt:lpstr>Презентация PowerPoint</vt:lpstr>
      <vt:lpstr>Презентация PowerPoint</vt:lpstr>
      <vt:lpstr>Новые квалификационные категории -  три ступени: учитель, старший учитель (учитель-методист)  и ведущий учитель (учитель-наставник)</vt:lpstr>
      <vt:lpstr>Требования </vt:lpstr>
      <vt:lpstr>План введения новых ФГОС</vt:lpstr>
      <vt:lpstr>Презентация PowerPoint</vt:lpstr>
      <vt:lpstr>Презентация PowerPoint</vt:lpstr>
      <vt:lpstr>Требования к условиям: образовательной развивающей среде, в т.ч. к информационно-образовательной; для обучающихся с использованием электронного или дистанционного обучения – электронная  информационно-образовательная сред</vt:lpstr>
      <vt:lpstr>Презентация PowerPoint</vt:lpstr>
      <vt:lpstr>ССЫЛКА НА СКАЧИВАНИЕ ПРОГРАММ: https://www.instrao.ru/index.php/primer </vt:lpstr>
      <vt:lpstr> Министерство просвещения рекомендует школам пользоваться онлайн-ресурсами для обеспечения дистанционного обучения:</vt:lpstr>
      <vt:lpstr>Презентация PowerPoint</vt:lpstr>
      <vt:lpstr>Презентация PowerPoint</vt:lpstr>
      <vt:lpstr>ДОПОЛНИТЕЛЬНАЯ ПРОФЕССИОНАЛЬНАЯ ПРОГРАММА ПОВЫШЕНИЯ КВАЛИФИКАЦИИ </vt:lpstr>
      <vt:lpstr>Формирование и оценка функциональной грамотности школьников в соответствии с ФГОС (36 часов)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Future</dc:creator>
  <cp:lastModifiedBy>Пользователь Windows</cp:lastModifiedBy>
  <cp:revision>226</cp:revision>
  <dcterms:created xsi:type="dcterms:W3CDTF">2020-01-15T18:58:51Z</dcterms:created>
  <dcterms:modified xsi:type="dcterms:W3CDTF">2021-11-24T19:45:10Z</dcterms:modified>
</cp:coreProperties>
</file>