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61" r:id="rId4"/>
    <p:sldId id="259" r:id="rId5"/>
    <p:sldId id="258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76EB9D5-7E1A-4433-8B21-2237CC26FA2C}" type="datetimeFigureOut">
              <a:rPr lang="en-US" dirty="0"/>
              <a:t>12/17/2021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A19-B9D6-4696-A74D-9FEF900C8B6A}" type="datetimeFigureOut">
              <a:rPr lang="en-US" dirty="0"/>
              <a:t>12/17/2021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5100-39B0-4914-BBD6-34F267582565}" type="datetimeFigureOut">
              <a:rPr lang="en-US" dirty="0"/>
              <a:t>12/17/2021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F837-FEDB-44F2-8FB5-4F56FC548A33}" type="datetimeFigureOut">
              <a:rPr lang="en-US" dirty="0"/>
              <a:t>12/17/2021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EC2AB55-62C0-407E-B706-C907B44B0BFC}" type="datetimeFigureOut">
              <a:rPr lang="en-US" dirty="0"/>
              <a:t>12/17/2021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B33F-FEF5-4E73-A5F9-307689FE77C6}" type="datetimeFigureOut">
              <a:rPr lang="en-US" dirty="0"/>
              <a:t>12/17/2021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5FA4-F0B8-4D71-BC92-932E3A1502F8}" type="datetimeFigureOut">
              <a:rPr lang="en-US" dirty="0"/>
              <a:t>12/17/2021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9F80-C2CE-4D6A-80E4-D3515AD92BC6}" type="datetimeFigureOut">
              <a:rPr lang="en-US" dirty="0"/>
              <a:t>12/17/2021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220E-EF40-477E-B84C-637FC7CE78DB}" type="datetimeFigureOut">
              <a:rPr lang="en-US" dirty="0"/>
              <a:t>12/17/2021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8D63-E026-4E54-B301-C824E1BD14F3}" type="datetimeFigureOut">
              <a:rPr lang="en-US" dirty="0"/>
              <a:t>12/17/2021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C423185-9573-406A-8068-0AB4F2335019}" type="datetimeFigureOut">
              <a:rPr lang="en-US" dirty="0"/>
              <a:t>12/17/2021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C5516DA-9D86-4E1E-A623-C11F9F74EB59}" type="datetimeFigureOut">
              <a:rPr lang="en-US" dirty="0"/>
              <a:t>12/17/2021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61708" y="2374709"/>
            <a:ext cx="9068586" cy="2307353"/>
          </a:xfrm>
        </p:spPr>
        <p:txBody>
          <a:bodyPr/>
          <a:lstStyle/>
          <a:p>
            <a:r>
              <a:rPr lang="ru-RU" sz="4400" b="1" dirty="0"/>
              <a:t>расписание проведения основного государственного экзамена (далее — ОГЭ) в 2022 году: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3503824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5982" y="451525"/>
            <a:ext cx="10058400" cy="59935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Расписание ОГЭ в 2022 году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8865" y="1173707"/>
            <a:ext cx="10754435" cy="5684293"/>
          </a:xfrm>
        </p:spPr>
        <p:txBody>
          <a:bodyPr>
            <a:normAutofit/>
          </a:bodyPr>
          <a:lstStyle/>
          <a:p>
            <a:pPr lvl="0" algn="just" fontAlgn="base"/>
            <a:r>
              <a:rPr lang="ru-RU" sz="2600" b="1" dirty="0" smtClean="0"/>
              <a:t>20 мая </a:t>
            </a:r>
            <a:r>
              <a:rPr lang="ru-RU" sz="2600" b="1" dirty="0"/>
              <a:t>(пятница) — </a:t>
            </a:r>
            <a:r>
              <a:rPr lang="ru-RU" sz="2600" b="1" dirty="0">
                <a:solidFill>
                  <a:schemeClr val="accent2">
                    <a:lumMod val="50000"/>
                  </a:schemeClr>
                </a:solidFill>
              </a:rPr>
              <a:t>иностранные языки (</a:t>
            </a: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</a:rPr>
              <a:t>английский</a:t>
            </a:r>
            <a:r>
              <a:rPr lang="ru-RU" sz="26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</a:rPr>
              <a:t>письменно);</a:t>
            </a:r>
            <a:endParaRPr lang="ru-RU" sz="2600" b="1" dirty="0">
              <a:solidFill>
                <a:schemeClr val="accent2">
                  <a:lumMod val="50000"/>
                </a:schemeClr>
              </a:solidFill>
            </a:endParaRPr>
          </a:p>
          <a:p>
            <a:pPr lvl="0" algn="just" fontAlgn="base"/>
            <a:r>
              <a:rPr lang="ru-RU" sz="2600" b="1" dirty="0" smtClean="0"/>
              <a:t>21 мая </a:t>
            </a:r>
            <a:r>
              <a:rPr lang="ru-RU" sz="2600" b="1" dirty="0"/>
              <a:t>(суббота) — </a:t>
            </a:r>
            <a:r>
              <a:rPr lang="ru-RU" sz="2600" b="1" dirty="0">
                <a:solidFill>
                  <a:schemeClr val="accent2">
                    <a:lumMod val="50000"/>
                  </a:schemeClr>
                </a:solidFill>
              </a:rPr>
              <a:t>иностранные языки (</a:t>
            </a: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</a:rPr>
              <a:t>английский</a:t>
            </a:r>
            <a:r>
              <a:rPr lang="ru-RU" sz="26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</a:rPr>
              <a:t>устно);</a:t>
            </a:r>
            <a:endParaRPr lang="ru-RU" sz="26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r>
              <a:rPr lang="ru-RU" sz="2600" b="1" dirty="0"/>
              <a:t>24 мая (вторник) — </a:t>
            </a:r>
            <a:r>
              <a:rPr lang="ru-RU" sz="2600" b="1" dirty="0">
                <a:solidFill>
                  <a:schemeClr val="accent2">
                    <a:lumMod val="50000"/>
                  </a:schemeClr>
                </a:solidFill>
              </a:rPr>
              <a:t>математика;</a:t>
            </a:r>
          </a:p>
          <a:p>
            <a:pPr algn="just"/>
            <a:r>
              <a:rPr lang="ru-RU" sz="2600" b="1" dirty="0"/>
              <a:t>27 мая (пятница) — </a:t>
            </a:r>
            <a:r>
              <a:rPr lang="ru-RU" sz="2600" b="1" dirty="0">
                <a:solidFill>
                  <a:schemeClr val="accent2">
                    <a:lumMod val="50000"/>
                  </a:schemeClr>
                </a:solidFill>
              </a:rPr>
              <a:t>обществознание;</a:t>
            </a:r>
          </a:p>
          <a:p>
            <a:pPr algn="just"/>
            <a:r>
              <a:rPr lang="ru-RU" sz="2600" b="1" dirty="0"/>
              <a:t>1 июня (среда) — </a:t>
            </a:r>
            <a:r>
              <a:rPr lang="ru-RU" sz="2600" b="1" dirty="0">
                <a:solidFill>
                  <a:schemeClr val="accent2">
                    <a:lumMod val="50000"/>
                  </a:schemeClr>
                </a:solidFill>
              </a:rPr>
              <a:t>история, физика, биология, химия;</a:t>
            </a:r>
          </a:p>
          <a:p>
            <a:pPr algn="just"/>
            <a:r>
              <a:rPr lang="ru-RU" sz="2600" b="1" dirty="0"/>
              <a:t>7 июня (вторник) </a:t>
            </a:r>
            <a:r>
              <a:rPr lang="ru-RU" sz="2600" b="1" dirty="0">
                <a:solidFill>
                  <a:schemeClr val="accent2">
                    <a:lumMod val="50000"/>
                  </a:schemeClr>
                </a:solidFill>
              </a:rPr>
              <a:t>биология, </a:t>
            </a: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</a:rPr>
              <a:t>информатика, география</a:t>
            </a:r>
            <a:r>
              <a:rPr lang="ru-RU" sz="2600" b="1" dirty="0">
                <a:solidFill>
                  <a:schemeClr val="accent2">
                    <a:lumMod val="50000"/>
                  </a:schemeClr>
                </a:solidFill>
              </a:rPr>
              <a:t>, химия;</a:t>
            </a:r>
          </a:p>
          <a:p>
            <a:pPr algn="just"/>
            <a:r>
              <a:rPr lang="ru-RU" sz="2600" b="1" dirty="0"/>
              <a:t>10 июня (пятница) — </a:t>
            </a:r>
            <a:r>
              <a:rPr lang="ru-RU" sz="2600" b="1" dirty="0">
                <a:solidFill>
                  <a:schemeClr val="accent2">
                    <a:lumMod val="50000"/>
                  </a:schemeClr>
                </a:solidFill>
              </a:rPr>
              <a:t>литература, физика, </a:t>
            </a: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</a:rPr>
              <a:t>информатика, география</a:t>
            </a:r>
            <a:r>
              <a:rPr lang="ru-RU" sz="2600" b="1" dirty="0">
                <a:solidFill>
                  <a:schemeClr val="accent2">
                    <a:lumMod val="50000"/>
                  </a:schemeClr>
                </a:solidFill>
              </a:rPr>
              <a:t>;</a:t>
            </a:r>
          </a:p>
          <a:p>
            <a:pPr algn="just"/>
            <a:r>
              <a:rPr lang="ru-RU" sz="2600" b="1" dirty="0"/>
              <a:t>15 июня (среда) — </a:t>
            </a:r>
            <a:r>
              <a:rPr lang="ru-RU" sz="2600" b="1" dirty="0">
                <a:solidFill>
                  <a:schemeClr val="accent2">
                    <a:lumMod val="50000"/>
                  </a:schemeClr>
                </a:solidFill>
              </a:rPr>
              <a:t>русский </a:t>
            </a: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</a:rPr>
              <a:t>язык.</a:t>
            </a:r>
            <a:endParaRPr lang="ru-RU" sz="2600" b="1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3650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9904" y="150125"/>
            <a:ext cx="11354936" cy="136477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Резервные сроки основного периода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1445" y="1514901"/>
            <a:ext cx="10931855" cy="4520139"/>
          </a:xfrm>
        </p:spPr>
        <p:txBody>
          <a:bodyPr>
            <a:normAutofit/>
          </a:bodyPr>
          <a:lstStyle/>
          <a:p>
            <a:pPr lvl="0" algn="just" fontAlgn="base"/>
            <a:r>
              <a:rPr lang="ru-RU" sz="2400" b="1" dirty="0" smtClean="0"/>
              <a:t>27 июня </a:t>
            </a:r>
            <a:r>
              <a:rPr lang="ru-RU" sz="2400" b="1" dirty="0"/>
              <a:t>(понедельник) — по всем учебным предметам (кроме русского </a:t>
            </a:r>
            <a:r>
              <a:rPr lang="ru-RU" sz="2400" b="1" dirty="0" smtClean="0"/>
              <a:t>языка </a:t>
            </a:r>
            <a:r>
              <a:rPr lang="ru-RU" sz="2400" b="1" dirty="0"/>
              <a:t>и математики);</a:t>
            </a:r>
          </a:p>
          <a:p>
            <a:pPr lvl="0" algn="just" fontAlgn="base"/>
            <a:r>
              <a:rPr lang="ru-RU" sz="2400" b="1" dirty="0" smtClean="0"/>
              <a:t>28 июня </a:t>
            </a:r>
            <a:r>
              <a:rPr lang="ru-RU" sz="2400" b="1" dirty="0"/>
              <a:t>(вторник) — русский язык;</a:t>
            </a:r>
          </a:p>
          <a:p>
            <a:pPr lvl="0" algn="just" fontAlgn="base"/>
            <a:r>
              <a:rPr lang="ru-RU" sz="2400" b="1" dirty="0" smtClean="0"/>
              <a:t>29 июня </a:t>
            </a:r>
            <a:r>
              <a:rPr lang="ru-RU" sz="2400" b="1" dirty="0"/>
              <a:t>(среда) — по всем учебным предметам (кроме русского языка и математики);</a:t>
            </a:r>
          </a:p>
          <a:p>
            <a:pPr lvl="0" algn="just" fontAlgn="base"/>
            <a:r>
              <a:rPr lang="ru-RU" sz="2400" b="1" dirty="0" smtClean="0"/>
              <a:t>30 июня </a:t>
            </a:r>
            <a:r>
              <a:rPr lang="ru-RU" sz="2400" b="1" dirty="0"/>
              <a:t>(четверг) — математика</a:t>
            </a:r>
            <a:r>
              <a:rPr lang="ru-RU" sz="2400" b="1" dirty="0" smtClean="0"/>
              <a:t>;</a:t>
            </a:r>
          </a:p>
          <a:p>
            <a:r>
              <a:rPr lang="ru-RU" sz="2400" b="1" dirty="0"/>
              <a:t>1 июля (пятница) — по всем учебным предметам;</a:t>
            </a:r>
          </a:p>
          <a:p>
            <a:r>
              <a:rPr lang="ru-RU" sz="2400" b="1" dirty="0"/>
              <a:t>2 июля (суббота) — по всем учебным </a:t>
            </a:r>
            <a:r>
              <a:rPr lang="ru-RU" sz="2400" b="1" dirty="0" smtClean="0"/>
              <a:t>предметам.</a:t>
            </a:r>
            <a:endParaRPr lang="ru-RU" sz="2400" b="1" dirty="0"/>
          </a:p>
          <a:p>
            <a:pPr lvl="0" algn="just" fontAlgn="base"/>
            <a:endParaRPr lang="ru-RU" sz="2400" dirty="0" smtClean="0"/>
          </a:p>
          <a:p>
            <a:pPr lvl="0" algn="just" fontAlgn="base"/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2445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82138"/>
            <a:ext cx="10058400" cy="791570"/>
          </a:xfrm>
        </p:spPr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Дополнительный период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4149" y="1282890"/>
            <a:ext cx="10836323" cy="4752150"/>
          </a:xfrm>
        </p:spPr>
        <p:txBody>
          <a:bodyPr/>
          <a:lstStyle/>
          <a:p>
            <a:r>
              <a:rPr lang="ru-RU" sz="3200" b="1" dirty="0"/>
              <a:t>5 сентября (понедельник) — математика;</a:t>
            </a:r>
          </a:p>
          <a:p>
            <a:r>
              <a:rPr lang="ru-RU" sz="3200" b="1" dirty="0"/>
              <a:t>8 сентября (четверг) — русский язык;</a:t>
            </a:r>
          </a:p>
          <a:p>
            <a:r>
              <a:rPr lang="ru-RU" sz="3200" b="1" dirty="0"/>
              <a:t>12 сентября (понедельник) — история, биология, физика, география;</a:t>
            </a:r>
          </a:p>
          <a:p>
            <a:r>
              <a:rPr lang="ru-RU" sz="3200" b="1" dirty="0"/>
              <a:t>15 сентября (четверг) обществознание, химия, </a:t>
            </a:r>
            <a:r>
              <a:rPr lang="ru-RU" sz="3200" b="1" dirty="0" smtClean="0"/>
              <a:t>информатика, литература</a:t>
            </a:r>
            <a:r>
              <a:rPr lang="ru-RU" sz="3200" b="1" dirty="0"/>
              <a:t>, иностранные языки (</a:t>
            </a:r>
            <a:r>
              <a:rPr lang="ru-RU" sz="3200" b="1" dirty="0" smtClean="0"/>
              <a:t>английский).</a:t>
            </a:r>
            <a:endParaRPr lang="ru-RU" sz="32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5093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61" y="137627"/>
            <a:ext cx="10058400" cy="1371600"/>
          </a:xfrm>
        </p:spPr>
        <p:txBody>
          <a:bodyPr/>
          <a:lstStyle/>
          <a:p>
            <a:pPr algn="ctr"/>
            <a:r>
              <a:rPr lang="ru-RU" b="1" u="sng" dirty="0"/>
              <a:t>Продолжительность ОГЭ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1323833"/>
            <a:ext cx="10058400" cy="4711207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ОГЭ по всем учебным предметам начинается в 10.00 по местному </a:t>
            </a:r>
            <a:r>
              <a:rPr 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времени</a:t>
            </a:r>
          </a:p>
          <a:p>
            <a:pPr algn="just"/>
            <a:r>
              <a:rPr lang="ru-RU" sz="3200" b="1" dirty="0" smtClean="0">
                <a:solidFill>
                  <a:srgbClr val="FF0000"/>
                </a:solidFill>
              </a:rPr>
              <a:t>математика, русский язык, литература </a:t>
            </a:r>
            <a:r>
              <a:rPr lang="ru-RU" sz="3200" b="1" dirty="0" smtClean="0"/>
              <a:t>- З </a:t>
            </a:r>
            <a:r>
              <a:rPr lang="ru-RU" sz="3200" b="1" dirty="0"/>
              <a:t>часа 55 минут (235 минут); </a:t>
            </a:r>
            <a:endParaRPr lang="ru-RU" sz="3200" b="1" dirty="0" smtClean="0"/>
          </a:p>
          <a:p>
            <a:pPr algn="just"/>
            <a:r>
              <a:rPr lang="ru-RU" sz="3200" b="1" dirty="0" smtClean="0">
                <a:solidFill>
                  <a:srgbClr val="FF0000"/>
                </a:solidFill>
              </a:rPr>
              <a:t>физика, обществознание, история, биология, химия </a:t>
            </a:r>
            <a:r>
              <a:rPr lang="ru-RU" sz="3200" b="1" dirty="0" smtClean="0"/>
              <a:t>-  </a:t>
            </a:r>
            <a:r>
              <a:rPr lang="ru-RU" sz="3200" b="1" dirty="0"/>
              <a:t>З часа (180 минут); </a:t>
            </a:r>
            <a:endParaRPr lang="ru-RU" sz="3200" b="1" dirty="0" smtClean="0"/>
          </a:p>
          <a:p>
            <a:pPr algn="just"/>
            <a:r>
              <a:rPr lang="ru-RU" sz="3200" b="1" dirty="0" smtClean="0">
                <a:solidFill>
                  <a:srgbClr val="FF0000"/>
                </a:solidFill>
              </a:rPr>
              <a:t>информатика, география </a:t>
            </a:r>
            <a:r>
              <a:rPr lang="ru-RU" sz="3200" b="1" dirty="0"/>
              <a:t>— 2 часа 30 минут (150 минут); </a:t>
            </a:r>
            <a:endParaRPr lang="ru-RU" sz="3200" b="1" dirty="0" smtClean="0"/>
          </a:p>
          <a:p>
            <a:pPr algn="just"/>
            <a:r>
              <a:rPr lang="ru-RU" sz="3200" b="1" dirty="0" smtClean="0">
                <a:solidFill>
                  <a:srgbClr val="FF0000"/>
                </a:solidFill>
              </a:rPr>
              <a:t>иностранный язык</a:t>
            </a:r>
            <a:r>
              <a:rPr lang="ru-RU" sz="3200" b="1" dirty="0" smtClean="0"/>
              <a:t> (английский) (письменная часть) — </a:t>
            </a:r>
            <a:r>
              <a:rPr lang="ru-RU" sz="3200" b="1" dirty="0"/>
              <a:t>2 часа (120 минут); </a:t>
            </a:r>
            <a:r>
              <a:rPr lang="ru-RU" sz="3200" b="1" dirty="0"/>
              <a:t>(раздел «Говорение») — 15 </a:t>
            </a:r>
            <a:r>
              <a:rPr lang="ru-RU" sz="3200" b="1" dirty="0" smtClean="0"/>
              <a:t>минут</a:t>
            </a:r>
            <a:r>
              <a:rPr lang="ru-RU" sz="32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1365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5940" y="410582"/>
            <a:ext cx="10058400" cy="65394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Разрешенные на ОГЭ средства обучения 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8740" y="1064525"/>
            <a:ext cx="10972800" cy="5322627"/>
          </a:xfrm>
        </p:spPr>
        <p:txBody>
          <a:bodyPr/>
          <a:lstStyle/>
          <a:p>
            <a:r>
              <a:rPr lang="ru-RU" sz="2200" dirty="0"/>
              <a:t>по русскому языку — орфографический </a:t>
            </a:r>
            <a:r>
              <a:rPr lang="ru-RU" sz="2200" dirty="0" smtClean="0"/>
              <a:t>словарь;</a:t>
            </a:r>
          </a:p>
          <a:p>
            <a:r>
              <a:rPr lang="ru-RU" sz="2200" dirty="0"/>
              <a:t>по математике </a:t>
            </a:r>
            <a:r>
              <a:rPr lang="ru-RU" sz="2200" dirty="0" smtClean="0"/>
              <a:t>линейка, справочные </a:t>
            </a:r>
            <a:r>
              <a:rPr lang="ru-RU" sz="2200" dirty="0"/>
              <a:t>материалы, содержащие основные формулы курса математики образовательной программы основного общего образования; </a:t>
            </a:r>
            <a:endParaRPr lang="ru-RU" sz="2200" dirty="0" smtClean="0"/>
          </a:p>
          <a:p>
            <a:r>
              <a:rPr lang="ru-RU" sz="2200" dirty="0"/>
              <a:t>по физике — </a:t>
            </a:r>
            <a:r>
              <a:rPr lang="ru-RU" sz="2200" dirty="0" smtClean="0"/>
              <a:t>линейка, </a:t>
            </a:r>
            <a:r>
              <a:rPr lang="ru-RU" sz="2200" dirty="0"/>
              <a:t>непрограммируемый </a:t>
            </a:r>
            <a:r>
              <a:rPr lang="ru-RU" sz="2200" dirty="0" smtClean="0"/>
              <a:t>калькулятор, </a:t>
            </a:r>
            <a:r>
              <a:rPr lang="ru-RU" sz="2200" dirty="0"/>
              <a:t>лабораторное </a:t>
            </a:r>
            <a:r>
              <a:rPr lang="ru-RU" sz="2200" dirty="0" smtClean="0"/>
              <a:t>оборудование;</a:t>
            </a:r>
          </a:p>
          <a:p>
            <a:r>
              <a:rPr lang="ru-RU" sz="2200" dirty="0"/>
              <a:t>по химии — непрограммируемый калькулятор; лабораторное </a:t>
            </a:r>
            <a:r>
              <a:rPr lang="ru-RU" sz="2200" dirty="0" smtClean="0"/>
              <a:t>оборудование, </a:t>
            </a:r>
            <a:r>
              <a:rPr lang="ru-RU" sz="2200" dirty="0"/>
              <a:t>Периодическая система химических элементов ДИ. </a:t>
            </a:r>
            <a:r>
              <a:rPr lang="ru-RU" sz="2200" dirty="0" smtClean="0"/>
              <a:t>Менделеева, таблица </a:t>
            </a:r>
            <a:r>
              <a:rPr lang="ru-RU" sz="2200" dirty="0"/>
              <a:t>растворимости солей, кислот и оснований в </a:t>
            </a:r>
            <a:r>
              <a:rPr lang="ru-RU" sz="2200" dirty="0" smtClean="0"/>
              <a:t>воде, </a:t>
            </a:r>
            <a:r>
              <a:rPr lang="ru-RU" sz="2200" dirty="0"/>
              <a:t>электрохимический ряд напряжений </a:t>
            </a:r>
            <a:r>
              <a:rPr lang="ru-RU" sz="2200" dirty="0" smtClean="0"/>
              <a:t>металлов;</a:t>
            </a:r>
          </a:p>
          <a:p>
            <a:r>
              <a:rPr lang="ru-RU" sz="2200" dirty="0"/>
              <a:t>по биологии — </a:t>
            </a:r>
            <a:r>
              <a:rPr lang="ru-RU" sz="2200" dirty="0" smtClean="0"/>
              <a:t>линейка, непрограммируемый калькулятор;</a:t>
            </a:r>
          </a:p>
          <a:p>
            <a:r>
              <a:rPr lang="ru-RU" sz="2200" dirty="0"/>
              <a:t>по литературе	орфографический </a:t>
            </a:r>
            <a:r>
              <a:rPr lang="ru-RU" sz="2200" dirty="0" smtClean="0"/>
              <a:t>словарь, полные тексты художественных произведений и сборники лирики;</a:t>
            </a:r>
          </a:p>
          <a:p>
            <a:r>
              <a:rPr lang="ru-RU" sz="2200" dirty="0"/>
              <a:t>по географии — </a:t>
            </a:r>
            <a:r>
              <a:rPr lang="ru-RU" sz="2200" dirty="0" smtClean="0"/>
              <a:t>линейка; </a:t>
            </a:r>
            <a:r>
              <a:rPr lang="ru-RU" sz="2200" dirty="0"/>
              <a:t>непрограммируемый калькулятор; географические атласы для 7-9 </a:t>
            </a:r>
            <a:r>
              <a:rPr lang="ru-RU" sz="2200" dirty="0" smtClean="0"/>
              <a:t>классов;</a:t>
            </a:r>
          </a:p>
          <a:p>
            <a:r>
              <a:rPr lang="ru-RU" sz="2200" dirty="0" smtClean="0"/>
              <a:t>по информатике – компьютер без доступа к сети «Интернет».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9203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9236" y="368489"/>
            <a:ext cx="4804012" cy="6127845"/>
          </a:xfrm>
        </p:spPr>
      </p:pic>
      <p:sp>
        <p:nvSpPr>
          <p:cNvPr id="5" name="Прямоугольник 4"/>
          <p:cNvSpPr/>
          <p:nvPr/>
        </p:nvSpPr>
        <p:spPr>
          <a:xfrm>
            <a:off x="3534770" y="642594"/>
            <a:ext cx="1119117" cy="4219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083188" y="368489"/>
            <a:ext cx="955343" cy="6960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083188" y="477672"/>
            <a:ext cx="955343" cy="7506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1687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3152" y="2334917"/>
            <a:ext cx="10058400" cy="1371600"/>
          </a:xfrm>
        </p:spPr>
        <p:txBody>
          <a:bodyPr/>
          <a:lstStyle/>
          <a:p>
            <a:pPr algn="ctr"/>
            <a:r>
              <a:rPr lang="ru-RU" b="1" dirty="0" smtClean="0"/>
              <a:t>Спасибо за внимание!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5895347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Савон</Template>
  <TotalTime>815</TotalTime>
  <Words>405</Words>
  <Application>Microsoft Office PowerPoint</Application>
  <PresentationFormat>Широкоэкранный</PresentationFormat>
  <Paragraphs>39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Garamond</vt:lpstr>
      <vt:lpstr>Савон</vt:lpstr>
      <vt:lpstr>расписание проведения основного государственного экзамена (далее — ОГЭ) в 2022 году:</vt:lpstr>
      <vt:lpstr>Расписание ОГЭ в 2022 году</vt:lpstr>
      <vt:lpstr>Резервные сроки основного периода</vt:lpstr>
      <vt:lpstr>Дополнительный период</vt:lpstr>
      <vt:lpstr>Продолжительность ОГЭ </vt:lpstr>
      <vt:lpstr>Разрешенные на ОГЭ средства обучения </vt:lpstr>
      <vt:lpstr>Презентация PowerPoint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расписание проведения основного государственного экзамена (далее — ОГЭ) в 2022 году:</dc:title>
  <dc:creator>Пользователь Windows</dc:creator>
  <cp:lastModifiedBy>Пользователь Windows</cp:lastModifiedBy>
  <cp:revision>5</cp:revision>
  <dcterms:created xsi:type="dcterms:W3CDTF">2021-12-17T17:08:48Z</dcterms:created>
  <dcterms:modified xsi:type="dcterms:W3CDTF">2021-12-18T06:44:24Z</dcterms:modified>
</cp:coreProperties>
</file>