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50391" y="1565147"/>
            <a:ext cx="3407664" cy="1898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11452" y="-53898"/>
            <a:ext cx="6721094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3028" y="2071573"/>
            <a:ext cx="7917942" cy="3009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e.edu.ru/ru/main/brief-glossary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ge.edu.ru/" TargetMode="External"/><Relationship Id="rId7" Type="http://schemas.openxmlformats.org/officeDocument/2006/relationships/hyperlink" Target="http://&#1084;&#1080;&#1085;&#1086;&#1073;&#1088;&#1085;&#1072;&#1091;&#1082;&#1080;.&#1088;&#1092;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hyperlink" Target="http://new.fipi.ru/" TargetMode="External"/><Relationship Id="rId4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576197" y="2455926"/>
            <a:ext cx="611251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  <a:tabLst>
                <a:tab pos="3945254" algn="l"/>
              </a:tabLst>
            </a:pPr>
            <a:r>
              <a:rPr sz="3600" b="1" dirty="0">
                <a:solidFill>
                  <a:srgbClr val="001F5F"/>
                </a:solidFill>
                <a:latin typeface="Times New Roman"/>
                <a:cs typeface="Times New Roman"/>
              </a:rPr>
              <a:t>«</a:t>
            </a:r>
            <a:r>
              <a:rPr sz="3600" b="1" spc="-310" dirty="0">
                <a:solidFill>
                  <a:srgbClr val="001F5F"/>
                </a:solidFill>
                <a:latin typeface="Times New Roman"/>
                <a:cs typeface="Times New Roman"/>
              </a:rPr>
              <a:t>Г</a:t>
            </a:r>
            <a:r>
              <a:rPr sz="3600" b="1" dirty="0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3600" b="1" spc="-5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3600" b="1" spc="-229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3600" b="1" dirty="0">
                <a:solidFill>
                  <a:srgbClr val="001F5F"/>
                </a:solidFill>
                <a:latin typeface="Times New Roman"/>
                <a:cs typeface="Times New Roman"/>
              </a:rPr>
              <a:t>да</a:t>
            </a:r>
            <a:r>
              <a:rPr sz="36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sz="3600" b="1" dirty="0">
                <a:solidFill>
                  <a:srgbClr val="001F5F"/>
                </a:solidFill>
                <a:latin typeface="Times New Roman"/>
                <a:cs typeface="Times New Roman"/>
              </a:rPr>
              <a:t>ствен</a:t>
            </a:r>
            <a:r>
              <a:rPr sz="36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н</a:t>
            </a:r>
            <a:r>
              <a:rPr sz="3600" b="1" dirty="0">
                <a:solidFill>
                  <a:srgbClr val="001F5F"/>
                </a:solidFill>
                <a:latin typeface="Times New Roman"/>
                <a:cs typeface="Times New Roman"/>
              </a:rPr>
              <a:t>ая	</a:t>
            </a:r>
            <a:r>
              <a:rPr sz="3600" b="1" dirty="0" err="1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3600" b="1" spc="-40" dirty="0" err="1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sz="3600" b="1" dirty="0" err="1">
                <a:solidFill>
                  <a:srgbClr val="001F5F"/>
                </a:solidFill>
                <a:latin typeface="Times New Roman"/>
                <a:cs typeface="Times New Roman"/>
              </a:rPr>
              <a:t>о</a:t>
            </a:r>
            <a:r>
              <a:rPr sz="3600" b="1" spc="-85" dirty="0" err="1">
                <a:solidFill>
                  <a:srgbClr val="001F5F"/>
                </a:solidFill>
                <a:latin typeface="Times New Roman"/>
                <a:cs typeface="Times New Roman"/>
              </a:rPr>
              <a:t>го</a:t>
            </a:r>
            <a:r>
              <a:rPr sz="3600" b="1" spc="-5" dirty="0" err="1">
                <a:solidFill>
                  <a:srgbClr val="001F5F"/>
                </a:solidFill>
                <a:latin typeface="Times New Roman"/>
                <a:cs typeface="Times New Roman"/>
              </a:rPr>
              <a:t>вая</a:t>
            </a:r>
            <a:r>
              <a:rPr sz="3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 аттестация </a:t>
            </a:r>
            <a:r>
              <a:rPr sz="36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выпускников</a:t>
            </a:r>
            <a:endParaRPr sz="3600" dirty="0">
              <a:latin typeface="Times New Roman"/>
              <a:cs typeface="Times New Roman"/>
            </a:endParaRPr>
          </a:p>
          <a:p>
            <a:pPr marR="109855" algn="ctr">
              <a:lnSpc>
                <a:spcPct val="100000"/>
              </a:lnSpc>
            </a:pPr>
            <a:r>
              <a:rPr sz="3600" b="1" dirty="0">
                <a:solidFill>
                  <a:srgbClr val="001F5F"/>
                </a:solidFill>
                <a:latin typeface="Times New Roman"/>
                <a:cs typeface="Times New Roman"/>
              </a:rPr>
              <a:t>в 20</a:t>
            </a:r>
            <a:r>
              <a:rPr lang="ru-RU" sz="3600" b="1" dirty="0">
                <a:solidFill>
                  <a:srgbClr val="001F5F"/>
                </a:solidFill>
                <a:latin typeface="Times New Roman"/>
                <a:cs typeface="Times New Roman"/>
              </a:rPr>
              <a:t>20</a:t>
            </a:r>
            <a:r>
              <a:rPr sz="3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6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году»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8" name="AutoShape 2" descr="Картинки по запросу егэ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Users\школа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07096"/>
            <a:ext cx="34290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886200" y="5943600"/>
            <a:ext cx="2147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Октябрь,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555" y="230187"/>
            <a:ext cx="8100695" cy="643890"/>
          </a:xfrm>
          <a:prstGeom prst="rect">
            <a:avLst/>
          </a:prstGeom>
          <a:solidFill>
            <a:srgbClr val="FFF1CC"/>
          </a:solidFill>
        </p:spPr>
        <p:txBody>
          <a:bodyPr vert="horz" wrap="square" lIns="0" tIns="0" rIns="0" bIns="0" rtlCol="0">
            <a:spAutoFit/>
          </a:bodyPr>
          <a:lstStyle/>
          <a:p>
            <a:pPr marL="1492250">
              <a:lnSpc>
                <a:spcPts val="4815"/>
              </a:lnSpc>
            </a:pPr>
            <a:r>
              <a:rPr sz="4200" b="0" spc="5" dirty="0">
                <a:latin typeface="Times New Roman"/>
                <a:cs typeface="Times New Roman"/>
              </a:rPr>
              <a:t>ОСОБЕННОСТИ </a:t>
            </a:r>
            <a:r>
              <a:rPr sz="4200" b="0" dirty="0">
                <a:latin typeface="Times New Roman"/>
                <a:cs typeface="Times New Roman"/>
              </a:rPr>
              <a:t>ЕГЭ</a:t>
            </a:r>
            <a:endParaRPr sz="4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2508" y="1464944"/>
            <a:ext cx="8059420" cy="5146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Единое расписание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ЕГЭ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ЕГЭ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начинается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10:00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по местному</a:t>
            </a:r>
            <a:r>
              <a:rPr sz="2800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времени</a:t>
            </a:r>
            <a:endParaRPr sz="2800" dirty="0">
              <a:latin typeface="Times New Roman"/>
              <a:cs typeface="Times New Roman"/>
            </a:endParaRPr>
          </a:p>
          <a:p>
            <a:pPr marL="469900" marR="173355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ЕГЭ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проводится письменно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 </a:t>
            </a:r>
            <a:r>
              <a:rPr sz="2800" spc="-40" dirty="0">
                <a:solidFill>
                  <a:srgbClr val="001F5F"/>
                </a:solidFill>
                <a:latin typeface="Times New Roman"/>
                <a:cs typeface="Times New Roman"/>
              </a:rPr>
              <a:t>русском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языке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(за 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исключением </a:t>
            </a:r>
            <a:r>
              <a:rPr sz="2800" spc="5" dirty="0">
                <a:solidFill>
                  <a:srgbClr val="001F5F"/>
                </a:solidFill>
                <a:latin typeface="Times New Roman"/>
                <a:cs typeface="Times New Roman"/>
              </a:rPr>
              <a:t>иностранных</a:t>
            </a:r>
            <a:r>
              <a:rPr sz="28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языков)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Единые правила</a:t>
            </a:r>
            <a:r>
              <a:rPr sz="28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проведения</a:t>
            </a:r>
            <a:endParaRPr sz="2800" dirty="0">
              <a:latin typeface="Times New Roman"/>
              <a:cs typeface="Times New Roman"/>
            </a:endParaRPr>
          </a:p>
          <a:p>
            <a:pPr marL="469900" marR="62611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Использование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заданий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стандартизированной 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формы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 (КИМ)</a:t>
            </a:r>
            <a:endParaRPr sz="2800" dirty="0">
              <a:latin typeface="Times New Roman"/>
              <a:cs typeface="Times New Roman"/>
            </a:endParaRPr>
          </a:p>
          <a:p>
            <a:pPr marL="469900" marR="1308735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Использование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специальных </a:t>
            </a:r>
            <a:r>
              <a:rPr sz="2800" spc="-40" dirty="0">
                <a:solidFill>
                  <a:srgbClr val="001F5F"/>
                </a:solidFill>
                <a:latin typeface="Times New Roman"/>
                <a:cs typeface="Times New Roman"/>
              </a:rPr>
              <a:t>бланков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для 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оформления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ответов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r>
              <a:rPr sz="28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задания</a:t>
            </a:r>
            <a:endParaRPr sz="2800" dirty="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Участники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получают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 ЕГЭ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индивидуальный 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пакет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с КИМ и 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бланками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для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оформления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ответов 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 </a:t>
            </a:r>
            <a:r>
              <a:rPr sz="2800" spc="-10" dirty="0" err="1">
                <a:solidFill>
                  <a:srgbClr val="001F5F"/>
                </a:solidFill>
                <a:latin typeface="Times New Roman"/>
                <a:cs typeface="Times New Roman"/>
              </a:rPr>
              <a:t>задания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ЕГЭ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555" y="230187"/>
            <a:ext cx="8100695" cy="643890"/>
          </a:xfrm>
          <a:prstGeom prst="rect">
            <a:avLst/>
          </a:prstGeom>
          <a:solidFill>
            <a:srgbClr val="FFF1CC"/>
          </a:solidFill>
        </p:spPr>
        <p:txBody>
          <a:bodyPr vert="horz" wrap="square" lIns="0" tIns="0" rIns="0" bIns="0" rtlCol="0">
            <a:spAutoFit/>
          </a:bodyPr>
          <a:lstStyle/>
          <a:p>
            <a:pPr marL="1492250">
              <a:lnSpc>
                <a:spcPts val="4815"/>
              </a:lnSpc>
            </a:pPr>
            <a:r>
              <a:rPr sz="4200" b="0" spc="5" dirty="0">
                <a:latin typeface="Times New Roman"/>
                <a:cs typeface="Times New Roman"/>
              </a:rPr>
              <a:t>ОСОБЕННОСТИ </a:t>
            </a:r>
            <a:r>
              <a:rPr sz="4200" b="0" dirty="0">
                <a:latin typeface="Times New Roman"/>
                <a:cs typeface="Times New Roman"/>
              </a:rPr>
              <a:t>ЕГЭ</a:t>
            </a:r>
            <a:endParaRPr sz="4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2508" y="1460449"/>
            <a:ext cx="8265795" cy="31699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12190">
              <a:lnSpc>
                <a:spcPct val="100000"/>
              </a:lnSpc>
              <a:spcBef>
                <a:spcPts val="105"/>
              </a:spcBef>
            </a:pPr>
            <a:r>
              <a:rPr sz="3800" u="heavy" spc="-95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8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КИМ</a:t>
            </a:r>
            <a:r>
              <a:rPr sz="3800" dirty="0">
                <a:solidFill>
                  <a:srgbClr val="0462C1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3800" spc="-25" dirty="0">
                <a:solidFill>
                  <a:srgbClr val="330033"/>
                </a:solidFill>
                <a:latin typeface="Times New Roman"/>
                <a:cs typeface="Times New Roman"/>
              </a:rPr>
              <a:t>включают </a:t>
            </a:r>
            <a:r>
              <a:rPr sz="3800" dirty="0">
                <a:solidFill>
                  <a:srgbClr val="330033"/>
                </a:solidFill>
                <a:latin typeface="Times New Roman"/>
                <a:cs typeface="Times New Roman"/>
              </a:rPr>
              <a:t>в </a:t>
            </a:r>
            <a:r>
              <a:rPr sz="3800" spc="-15" dirty="0">
                <a:solidFill>
                  <a:srgbClr val="330033"/>
                </a:solidFill>
                <a:latin typeface="Times New Roman"/>
                <a:cs typeface="Times New Roman"/>
              </a:rPr>
              <a:t>себя</a:t>
            </a:r>
            <a:r>
              <a:rPr sz="3800" spc="-10" dirty="0">
                <a:solidFill>
                  <a:srgbClr val="330033"/>
                </a:solidFill>
                <a:latin typeface="Times New Roman"/>
                <a:cs typeface="Times New Roman"/>
              </a:rPr>
              <a:t> </a:t>
            </a:r>
            <a:r>
              <a:rPr sz="3800" spc="-5" dirty="0">
                <a:solidFill>
                  <a:srgbClr val="330033"/>
                </a:solidFill>
                <a:latin typeface="Times New Roman"/>
                <a:cs typeface="Times New Roman"/>
              </a:rPr>
              <a:t>задания</a:t>
            </a:r>
            <a:endParaRPr sz="3800" dirty="0">
              <a:latin typeface="Times New Roman"/>
              <a:cs typeface="Times New Roman"/>
            </a:endParaRPr>
          </a:p>
          <a:p>
            <a:pPr marL="469900" marR="1265555" indent="-457200">
              <a:lnSpc>
                <a:spcPct val="100000"/>
              </a:lnSpc>
              <a:spcBef>
                <a:spcPts val="339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В — с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кратким свободным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ответом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(запись 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словосочетания или</a:t>
            </a:r>
            <a:r>
              <a:rPr sz="28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числа);</a:t>
            </a:r>
            <a:endParaRPr sz="2800" dirty="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С — с развернутым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свободным 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ответом </a:t>
            </a:r>
            <a:r>
              <a:rPr sz="2800" spc="5" dirty="0">
                <a:solidFill>
                  <a:srgbClr val="001F5F"/>
                </a:solidFill>
                <a:latin typeface="Times New Roman"/>
                <a:cs typeface="Times New Roman"/>
              </a:rPr>
              <a:t>(словесное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обоснование,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математический 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вывод,</a:t>
            </a:r>
            <a:r>
              <a:rPr sz="2800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эссе,</a:t>
            </a:r>
            <a:endParaRPr sz="2800" dirty="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доказательства,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изложение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собственной</a:t>
            </a:r>
            <a:r>
              <a:rPr sz="2800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 err="1">
                <a:solidFill>
                  <a:srgbClr val="001F5F"/>
                </a:solidFill>
                <a:latin typeface="Times New Roman"/>
                <a:cs typeface="Times New Roman"/>
              </a:rPr>
              <a:t>позиции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555" y="230187"/>
            <a:ext cx="8100695" cy="643890"/>
          </a:xfrm>
          <a:prstGeom prst="rect">
            <a:avLst/>
          </a:prstGeom>
          <a:solidFill>
            <a:srgbClr val="FFF1CC"/>
          </a:solidFill>
        </p:spPr>
        <p:txBody>
          <a:bodyPr vert="horz" wrap="square" lIns="0" tIns="0" rIns="0" bIns="0" rtlCol="0">
            <a:spAutoFit/>
          </a:bodyPr>
          <a:lstStyle/>
          <a:p>
            <a:pPr marL="2087245">
              <a:lnSpc>
                <a:spcPts val="4815"/>
              </a:lnSpc>
              <a:tabLst>
                <a:tab pos="4444365" algn="l"/>
              </a:tabLst>
            </a:pPr>
            <a:r>
              <a:rPr sz="4200" b="0" spc="-5" dirty="0">
                <a:latin typeface="Times New Roman"/>
                <a:cs typeface="Times New Roman"/>
              </a:rPr>
              <a:t>ДОПУСК	</a:t>
            </a:r>
            <a:r>
              <a:rPr sz="4200" b="0" dirty="0">
                <a:latin typeface="Times New Roman"/>
                <a:cs typeface="Times New Roman"/>
              </a:rPr>
              <a:t>К</a:t>
            </a:r>
            <a:r>
              <a:rPr sz="4200" b="0" spc="-10" dirty="0">
                <a:latin typeface="Times New Roman"/>
                <a:cs typeface="Times New Roman"/>
              </a:rPr>
              <a:t> </a:t>
            </a:r>
            <a:r>
              <a:rPr sz="4200" b="0" spc="-5" dirty="0">
                <a:latin typeface="Times New Roman"/>
                <a:cs typeface="Times New Roman"/>
              </a:rPr>
              <a:t>ГИА</a:t>
            </a:r>
            <a:endParaRPr sz="4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9940" y="1460449"/>
            <a:ext cx="8348345" cy="2343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3800" dirty="0">
                <a:solidFill>
                  <a:srgbClr val="330033"/>
                </a:solidFill>
                <a:latin typeface="Times New Roman"/>
                <a:cs typeface="Times New Roman"/>
              </a:rPr>
              <a:t>выпускники, </a:t>
            </a:r>
            <a:r>
              <a:rPr sz="3800" spc="-5" dirty="0">
                <a:solidFill>
                  <a:srgbClr val="330033"/>
                </a:solidFill>
                <a:latin typeface="Times New Roman"/>
                <a:cs typeface="Times New Roman"/>
              </a:rPr>
              <a:t>имеющие </a:t>
            </a:r>
            <a:r>
              <a:rPr sz="3800" spc="-30" dirty="0">
                <a:solidFill>
                  <a:srgbClr val="330033"/>
                </a:solidFill>
                <a:latin typeface="Times New Roman"/>
                <a:cs typeface="Times New Roman"/>
              </a:rPr>
              <a:t>годовые </a:t>
            </a:r>
            <a:r>
              <a:rPr sz="3800" spc="-5" dirty="0">
                <a:solidFill>
                  <a:srgbClr val="330033"/>
                </a:solidFill>
                <a:latin typeface="Times New Roman"/>
                <a:cs typeface="Times New Roman"/>
              </a:rPr>
              <a:t>отметки  по </a:t>
            </a:r>
            <a:r>
              <a:rPr sz="3800" spc="5" dirty="0">
                <a:solidFill>
                  <a:srgbClr val="330033"/>
                </a:solidFill>
                <a:latin typeface="Times New Roman"/>
                <a:cs typeface="Times New Roman"/>
              </a:rPr>
              <a:t>всем</a:t>
            </a:r>
            <a:r>
              <a:rPr sz="3800" spc="-10" dirty="0">
                <a:solidFill>
                  <a:srgbClr val="330033"/>
                </a:solidFill>
                <a:latin typeface="Times New Roman"/>
                <a:cs typeface="Times New Roman"/>
              </a:rPr>
              <a:t> общеобразовательным</a:t>
            </a:r>
            <a:endParaRPr sz="3800">
              <a:latin typeface="Times New Roman"/>
              <a:cs typeface="Times New Roman"/>
            </a:endParaRPr>
          </a:p>
          <a:p>
            <a:pPr marL="1152525" marR="1144905" algn="ctr">
              <a:lnSpc>
                <a:spcPct val="100000"/>
              </a:lnSpc>
            </a:pPr>
            <a:r>
              <a:rPr sz="3800" dirty="0">
                <a:solidFill>
                  <a:srgbClr val="330033"/>
                </a:solidFill>
                <a:latin typeface="Times New Roman"/>
                <a:cs typeface="Times New Roman"/>
              </a:rPr>
              <a:t>предметам </a:t>
            </a:r>
            <a:r>
              <a:rPr sz="3800" spc="-10" dirty="0">
                <a:solidFill>
                  <a:srgbClr val="330033"/>
                </a:solidFill>
                <a:latin typeface="Times New Roman"/>
                <a:cs typeface="Times New Roman"/>
              </a:rPr>
              <a:t>учебного </a:t>
            </a:r>
            <a:r>
              <a:rPr sz="3800" spc="-5" dirty="0">
                <a:solidFill>
                  <a:srgbClr val="330033"/>
                </a:solidFill>
                <a:latin typeface="Times New Roman"/>
                <a:cs typeface="Times New Roman"/>
              </a:rPr>
              <a:t>плана  </a:t>
            </a:r>
            <a:r>
              <a:rPr sz="3800" spc="-5" dirty="0">
                <a:solidFill>
                  <a:srgbClr val="C00000"/>
                </a:solidFill>
                <a:latin typeface="Times New Roman"/>
                <a:cs typeface="Times New Roman"/>
              </a:rPr>
              <a:t>не </a:t>
            </a:r>
            <a:r>
              <a:rPr sz="3800" spc="-10" dirty="0">
                <a:solidFill>
                  <a:srgbClr val="C00000"/>
                </a:solidFill>
                <a:latin typeface="Times New Roman"/>
                <a:cs typeface="Times New Roman"/>
              </a:rPr>
              <a:t>ниже</a:t>
            </a:r>
            <a:r>
              <a:rPr sz="3800" spc="-5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800" spc="-20" dirty="0">
                <a:solidFill>
                  <a:srgbClr val="C00000"/>
                </a:solidFill>
                <a:latin typeface="Times New Roman"/>
                <a:cs typeface="Times New Roman"/>
              </a:rPr>
              <a:t>удовлетворительных</a:t>
            </a:r>
            <a:endParaRPr sz="3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3844" y="2216861"/>
            <a:ext cx="100203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Цель: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72639" y="3544823"/>
            <a:ext cx="891539" cy="725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8763" y="4351020"/>
            <a:ext cx="3407664" cy="1898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68755" y="4583429"/>
            <a:ext cx="3026410" cy="135572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 marR="5080" algn="ctr">
              <a:lnSpc>
                <a:spcPct val="86300"/>
              </a:lnSpc>
              <a:spcBef>
                <a:spcPts val="630"/>
              </a:spcBef>
            </a:pPr>
            <a:r>
              <a:rPr sz="3200" spc="-5" dirty="0">
                <a:latin typeface="Times New Roman"/>
                <a:cs typeface="Times New Roman"/>
              </a:rPr>
              <a:t>развитие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речевой  </a:t>
            </a:r>
            <a:r>
              <a:rPr sz="3200" spc="-45" dirty="0">
                <a:latin typeface="Times New Roman"/>
                <a:cs typeface="Times New Roman"/>
              </a:rPr>
              <a:t>культуры  </a:t>
            </a:r>
            <a:r>
              <a:rPr sz="3200" spc="-20" dirty="0">
                <a:latin typeface="Times New Roman"/>
                <a:cs typeface="Times New Roman"/>
              </a:rPr>
              <a:t>обучающихся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20359" y="5762955"/>
            <a:ext cx="3016250" cy="872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( до 10 баллов по решению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вуза)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1200" spc="-25" dirty="0">
                <a:solidFill>
                  <a:srgbClr val="888888"/>
                </a:solidFill>
                <a:latin typeface="Trebuchet MS"/>
                <a:cs typeface="Trebuchet MS"/>
              </a:rPr>
              <a:t>13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21402" y="2912745"/>
            <a:ext cx="3093720" cy="1976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63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допуск к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ГИА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800">
              <a:latin typeface="Times New Roman"/>
              <a:cs typeface="Times New Roman"/>
            </a:endParaRPr>
          </a:p>
          <a:p>
            <a:pPr marL="12700" marR="5080" algn="ctr">
              <a:lnSpc>
                <a:spcPct val="86200"/>
              </a:lnSpc>
            </a:pPr>
            <a:r>
              <a:rPr sz="2000" spc="-5" dirty="0">
                <a:latin typeface="Times New Roman"/>
                <a:cs typeface="Times New Roman"/>
              </a:rPr>
              <a:t>возможность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использования  </a:t>
            </a:r>
            <a:r>
              <a:rPr sz="2000" spc="-25" dirty="0">
                <a:latin typeface="Times New Roman"/>
                <a:cs typeface="Times New Roman"/>
              </a:rPr>
              <a:t>результатов </a:t>
            </a:r>
            <a:r>
              <a:rPr sz="2000" spc="-10" dirty="0">
                <a:latin typeface="Times New Roman"/>
                <a:cs typeface="Times New Roman"/>
              </a:rPr>
              <a:t>сочинения </a:t>
            </a:r>
            <a:r>
              <a:rPr sz="2000" spc="-5" dirty="0">
                <a:latin typeface="Times New Roman"/>
                <a:cs typeface="Times New Roman"/>
              </a:rPr>
              <a:t>при  </a:t>
            </a:r>
            <a:r>
              <a:rPr sz="2000" dirty="0">
                <a:latin typeface="Times New Roman"/>
                <a:cs typeface="Times New Roman"/>
              </a:rPr>
              <a:t>поступлении в</a:t>
            </a:r>
            <a:r>
              <a:rPr sz="2000" spc="-25" dirty="0">
                <a:latin typeface="Times New Roman"/>
                <a:cs typeface="Times New Roman"/>
              </a:rPr>
              <a:t> вуз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40579" y="1565147"/>
            <a:ext cx="4053839" cy="47274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091554" y="1699386"/>
            <a:ext cx="11525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Зад</a:t>
            </a:r>
            <a:r>
              <a:rPr sz="2800" spc="-120" dirty="0">
                <a:solidFill>
                  <a:srgbClr val="FFFFFF"/>
                </a:solidFill>
                <a:latin typeface="Times New Roman"/>
                <a:cs typeface="Times New Roman"/>
              </a:rPr>
              <a:t>а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чи: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23186" y="196697"/>
            <a:ext cx="6276086" cy="5611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623186" y="196697"/>
            <a:ext cx="6276340" cy="561340"/>
          </a:xfrm>
          <a:prstGeom prst="rect">
            <a:avLst/>
          </a:prstGeom>
          <a:ln w="12700">
            <a:solidFill>
              <a:srgbClr val="4170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65430">
              <a:lnSpc>
                <a:spcPts val="4420"/>
              </a:lnSpc>
            </a:pPr>
            <a:r>
              <a:rPr spc="-35" dirty="0"/>
              <a:t>Итоговое </a:t>
            </a:r>
            <a:r>
              <a:rPr spc="-15" dirty="0" err="1"/>
              <a:t>сочинение</a:t>
            </a:r>
            <a:r>
              <a:rPr spc="-45" dirty="0"/>
              <a:t> </a:t>
            </a:r>
            <a:r>
              <a:rPr spc="-5" dirty="0"/>
              <a:t>201</a:t>
            </a:r>
            <a:r>
              <a:rPr lang="ru-RU" spc="-5" dirty="0"/>
              <a:t>9</a:t>
            </a:r>
            <a:endParaRPr spc="-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2557" y="0"/>
            <a:ext cx="6276086" cy="561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62557" y="0"/>
            <a:ext cx="6276340" cy="561340"/>
          </a:xfrm>
          <a:custGeom>
            <a:avLst/>
            <a:gdLst/>
            <a:ahLst/>
            <a:cxnLst/>
            <a:rect l="l" t="t" r="r" b="b"/>
            <a:pathLst>
              <a:path w="6276340" h="561340">
                <a:moveTo>
                  <a:pt x="0" y="561111"/>
                </a:moveTo>
                <a:lnTo>
                  <a:pt x="6276086" y="561111"/>
                </a:lnTo>
                <a:lnTo>
                  <a:pt x="6276086" y="0"/>
                </a:lnTo>
                <a:lnTo>
                  <a:pt x="0" y="0"/>
                </a:lnTo>
                <a:lnTo>
                  <a:pt x="0" y="561111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628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Итоговое </a:t>
            </a:r>
            <a:r>
              <a:rPr spc="-15" dirty="0" err="1"/>
              <a:t>сочинение</a:t>
            </a:r>
            <a:r>
              <a:rPr spc="-50" dirty="0"/>
              <a:t> </a:t>
            </a:r>
            <a:r>
              <a:rPr dirty="0"/>
              <a:t>201</a:t>
            </a:r>
            <a:r>
              <a:rPr lang="ru-RU" dirty="0"/>
              <a:t>9</a:t>
            </a:r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14300" y="593344"/>
            <a:ext cx="8905240" cy="1510030"/>
          </a:xfrm>
          <a:custGeom>
            <a:avLst/>
            <a:gdLst/>
            <a:ahLst/>
            <a:cxnLst/>
            <a:rect l="l" t="t" r="r" b="b"/>
            <a:pathLst>
              <a:path w="8905240" h="1510030">
                <a:moveTo>
                  <a:pt x="8653399" y="0"/>
                </a:moveTo>
                <a:lnTo>
                  <a:pt x="251586" y="0"/>
                </a:lnTo>
                <a:lnTo>
                  <a:pt x="206363" y="4053"/>
                </a:lnTo>
                <a:lnTo>
                  <a:pt x="163798" y="15741"/>
                </a:lnTo>
                <a:lnTo>
                  <a:pt x="124604" y="34351"/>
                </a:lnTo>
                <a:lnTo>
                  <a:pt x="89491" y="59173"/>
                </a:lnTo>
                <a:lnTo>
                  <a:pt x="59169" y="89496"/>
                </a:lnTo>
                <a:lnTo>
                  <a:pt x="34348" y="124610"/>
                </a:lnTo>
                <a:lnTo>
                  <a:pt x="15739" y="163804"/>
                </a:lnTo>
                <a:lnTo>
                  <a:pt x="4053" y="206366"/>
                </a:lnTo>
                <a:lnTo>
                  <a:pt x="0" y="251586"/>
                </a:lnTo>
                <a:lnTo>
                  <a:pt x="0" y="1257934"/>
                </a:lnTo>
                <a:lnTo>
                  <a:pt x="4053" y="1303155"/>
                </a:lnTo>
                <a:lnTo>
                  <a:pt x="15739" y="1345717"/>
                </a:lnTo>
                <a:lnTo>
                  <a:pt x="34348" y="1384911"/>
                </a:lnTo>
                <a:lnTo>
                  <a:pt x="59169" y="1420025"/>
                </a:lnTo>
                <a:lnTo>
                  <a:pt x="89491" y="1450348"/>
                </a:lnTo>
                <a:lnTo>
                  <a:pt x="124604" y="1475170"/>
                </a:lnTo>
                <a:lnTo>
                  <a:pt x="163798" y="1493780"/>
                </a:lnTo>
                <a:lnTo>
                  <a:pt x="206363" y="1505468"/>
                </a:lnTo>
                <a:lnTo>
                  <a:pt x="251586" y="1509521"/>
                </a:lnTo>
                <a:lnTo>
                  <a:pt x="8653399" y="1509521"/>
                </a:lnTo>
                <a:lnTo>
                  <a:pt x="8698619" y="1505468"/>
                </a:lnTo>
                <a:lnTo>
                  <a:pt x="8741181" y="1493780"/>
                </a:lnTo>
                <a:lnTo>
                  <a:pt x="8780375" y="1475170"/>
                </a:lnTo>
                <a:lnTo>
                  <a:pt x="8815489" y="1450348"/>
                </a:lnTo>
                <a:lnTo>
                  <a:pt x="8845812" y="1420025"/>
                </a:lnTo>
                <a:lnTo>
                  <a:pt x="8870634" y="1384911"/>
                </a:lnTo>
                <a:lnTo>
                  <a:pt x="8889244" y="1345717"/>
                </a:lnTo>
                <a:lnTo>
                  <a:pt x="8900932" y="1303155"/>
                </a:lnTo>
                <a:lnTo>
                  <a:pt x="8904986" y="1257934"/>
                </a:lnTo>
                <a:lnTo>
                  <a:pt x="8904986" y="251586"/>
                </a:lnTo>
                <a:lnTo>
                  <a:pt x="8900932" y="206366"/>
                </a:lnTo>
                <a:lnTo>
                  <a:pt x="8889244" y="163804"/>
                </a:lnTo>
                <a:lnTo>
                  <a:pt x="8870634" y="124610"/>
                </a:lnTo>
                <a:lnTo>
                  <a:pt x="8845812" y="89496"/>
                </a:lnTo>
                <a:lnTo>
                  <a:pt x="8815489" y="59173"/>
                </a:lnTo>
                <a:lnTo>
                  <a:pt x="8780375" y="34351"/>
                </a:lnTo>
                <a:lnTo>
                  <a:pt x="8741181" y="15741"/>
                </a:lnTo>
                <a:lnTo>
                  <a:pt x="8698619" y="4053"/>
                </a:lnTo>
                <a:lnTo>
                  <a:pt x="8653399" y="0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4300" y="2135136"/>
            <a:ext cx="8905240" cy="4521200"/>
          </a:xfrm>
          <a:custGeom>
            <a:avLst/>
            <a:gdLst/>
            <a:ahLst/>
            <a:cxnLst/>
            <a:rect l="l" t="t" r="r" b="b"/>
            <a:pathLst>
              <a:path w="8905240" h="4521200">
                <a:moveTo>
                  <a:pt x="0" y="4520819"/>
                </a:moveTo>
                <a:lnTo>
                  <a:pt x="8904986" y="4520819"/>
                </a:lnTo>
                <a:lnTo>
                  <a:pt x="8904986" y="0"/>
                </a:lnTo>
                <a:lnTo>
                  <a:pt x="0" y="0"/>
                </a:lnTo>
                <a:lnTo>
                  <a:pt x="0" y="4520819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39979" y="823976"/>
            <a:ext cx="8523605" cy="52946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2080" algn="ctr">
              <a:lnSpc>
                <a:spcPts val="2000"/>
              </a:lnSpc>
              <a:spcBef>
                <a:spcPts val="105"/>
              </a:spcBef>
            </a:pPr>
            <a:r>
              <a:rPr sz="17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Сочинение</a:t>
            </a:r>
            <a:r>
              <a:rPr sz="17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7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(изложение):</a:t>
            </a:r>
            <a:endParaRPr sz="1700" dirty="0">
              <a:latin typeface="Times New Roman"/>
              <a:cs typeface="Times New Roman"/>
            </a:endParaRPr>
          </a:p>
          <a:p>
            <a:pPr marL="132080" algn="ctr">
              <a:lnSpc>
                <a:spcPts val="1955"/>
              </a:lnSpc>
            </a:pPr>
            <a:r>
              <a:rPr lang="ru-RU"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4</a:t>
            </a:r>
            <a:r>
              <a:rPr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 err="1">
                <a:solidFill>
                  <a:srgbClr val="C00000"/>
                </a:solidFill>
                <a:latin typeface="Times New Roman"/>
                <a:cs typeface="Times New Roman"/>
              </a:rPr>
              <a:t>декабря</a:t>
            </a:r>
            <a:r>
              <a:rPr sz="17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201</a:t>
            </a:r>
            <a:r>
              <a:rPr lang="ru-RU"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9</a:t>
            </a:r>
            <a:r>
              <a:rPr sz="1700" b="1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700" b="1" spc="-100" dirty="0">
                <a:solidFill>
                  <a:srgbClr val="C00000"/>
                </a:solidFill>
                <a:latin typeface="Times New Roman"/>
                <a:cs typeface="Times New Roman"/>
              </a:rPr>
              <a:t>г. </a:t>
            </a:r>
            <a:r>
              <a:rPr sz="17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основной </a:t>
            </a:r>
            <a:r>
              <a:rPr sz="1700" b="1" dirty="0">
                <a:solidFill>
                  <a:srgbClr val="001F5F"/>
                </a:solidFill>
                <a:latin typeface="Times New Roman"/>
                <a:cs typeface="Times New Roman"/>
              </a:rPr>
              <a:t>срок </a:t>
            </a:r>
            <a:r>
              <a:rPr sz="17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проведения </a:t>
            </a:r>
            <a:r>
              <a:rPr sz="17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итогового </a:t>
            </a:r>
            <a:r>
              <a:rPr sz="17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сочинения</a:t>
            </a:r>
            <a:r>
              <a:rPr sz="1700" b="1" spc="-1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7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(изложения)</a:t>
            </a:r>
            <a:endParaRPr sz="1700" dirty="0">
              <a:latin typeface="Times New Roman"/>
              <a:cs typeface="Times New Roman"/>
            </a:endParaRPr>
          </a:p>
          <a:p>
            <a:pPr marL="12700">
              <a:lnSpc>
                <a:spcPts val="2000"/>
              </a:lnSpc>
            </a:pPr>
            <a:r>
              <a:rPr lang="ru-RU" sz="1700" b="1" dirty="0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sz="17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февраля</a:t>
            </a:r>
            <a:r>
              <a:rPr sz="17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FF0000"/>
                </a:solidFill>
                <a:latin typeface="Times New Roman"/>
                <a:cs typeface="Times New Roman"/>
              </a:rPr>
              <a:t>20</a:t>
            </a:r>
            <a:r>
              <a:rPr lang="ru-RU" sz="1700" b="1" dirty="0">
                <a:solidFill>
                  <a:srgbClr val="FF0000"/>
                </a:solidFill>
                <a:latin typeface="Times New Roman"/>
                <a:cs typeface="Times New Roman"/>
              </a:rPr>
              <a:t>20 и 6 мая 2020</a:t>
            </a:r>
            <a:r>
              <a:rPr sz="17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700" b="1" spc="-100" dirty="0">
                <a:solidFill>
                  <a:srgbClr val="FF0000"/>
                </a:solidFill>
                <a:latin typeface="Times New Roman"/>
                <a:cs typeface="Times New Roman"/>
              </a:rPr>
              <a:t>г. </a:t>
            </a:r>
            <a:r>
              <a:rPr sz="17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дополнительный </a:t>
            </a:r>
            <a:r>
              <a:rPr sz="1700" b="1" dirty="0">
                <a:solidFill>
                  <a:srgbClr val="001F5F"/>
                </a:solidFill>
                <a:latin typeface="Times New Roman"/>
                <a:cs typeface="Times New Roman"/>
              </a:rPr>
              <a:t>срок </a:t>
            </a:r>
            <a:r>
              <a:rPr sz="17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проведения </a:t>
            </a:r>
            <a:r>
              <a:rPr sz="17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итогового </a:t>
            </a:r>
            <a:r>
              <a:rPr sz="17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сочинения</a:t>
            </a:r>
            <a:r>
              <a:rPr sz="1700" b="1" spc="-2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7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(изложения)</a:t>
            </a:r>
            <a:endParaRPr sz="1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L="385445" indent="-228600">
              <a:lnSpc>
                <a:spcPct val="100000"/>
              </a:lnSpc>
              <a:buFont typeface="Times New Roman"/>
              <a:buChar char="•"/>
              <a:tabLst>
                <a:tab pos="385445" algn="l"/>
                <a:tab pos="386080" algn="l"/>
              </a:tabLst>
            </a:pP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Начало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проведения:</a:t>
            </a:r>
            <a:r>
              <a:rPr sz="24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10:00</a:t>
            </a:r>
            <a:endParaRPr sz="2400" dirty="0">
              <a:latin typeface="Times New Roman"/>
              <a:cs typeface="Times New Roman"/>
            </a:endParaRPr>
          </a:p>
          <a:p>
            <a:pPr marL="385445" indent="-228600">
              <a:lnSpc>
                <a:spcPct val="100000"/>
              </a:lnSpc>
              <a:spcBef>
                <a:spcPts val="100"/>
              </a:spcBef>
              <a:buFont typeface="Times New Roman"/>
              <a:buChar char="•"/>
              <a:tabLst>
                <a:tab pos="385445" algn="l"/>
                <a:tab pos="386080" algn="l"/>
              </a:tabLst>
            </a:pP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Продолжительность проведения: </a:t>
            </a:r>
            <a:r>
              <a:rPr sz="2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235</a:t>
            </a:r>
            <a:r>
              <a:rPr sz="24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минут</a:t>
            </a:r>
            <a:endParaRPr sz="2400" dirty="0">
              <a:latin typeface="Times New Roman"/>
              <a:cs typeface="Times New Roman"/>
            </a:endParaRPr>
          </a:p>
          <a:p>
            <a:pPr marL="385445" marR="119380" indent="-228600">
              <a:lnSpc>
                <a:spcPts val="2060"/>
              </a:lnSpc>
              <a:spcBef>
                <a:spcPts val="484"/>
              </a:spcBef>
              <a:buFont typeface="Times New Roman"/>
              <a:buChar char="•"/>
              <a:tabLst>
                <a:tab pos="385445" algn="l"/>
                <a:tab pos="386080" algn="l"/>
              </a:tabLst>
            </a:pP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Размещение тем сочинений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за 15 минут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до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начала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экзамена на </a:t>
            </a:r>
            <a:r>
              <a:rPr sz="2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сайтах 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fipi.ru, ege.edu.ru,</a:t>
            </a:r>
            <a:r>
              <a:rPr sz="2400" b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 err="1">
                <a:solidFill>
                  <a:srgbClr val="001F5F"/>
                </a:solidFill>
                <a:latin typeface="Times New Roman"/>
                <a:cs typeface="Times New Roman"/>
              </a:rPr>
              <a:t>Оценка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–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«зачет-незачет»</a:t>
            </a:r>
            <a:endParaRPr sz="2400" dirty="0">
              <a:latin typeface="Times New Roman"/>
              <a:cs typeface="Times New Roman"/>
            </a:endParaRPr>
          </a:p>
          <a:p>
            <a:pPr marL="385445" marR="5080" indent="-228600">
              <a:lnSpc>
                <a:spcPct val="86300"/>
              </a:lnSpc>
              <a:spcBef>
                <a:spcPts val="459"/>
              </a:spcBef>
              <a:buFont typeface="Times New Roman"/>
              <a:buChar char="•"/>
              <a:tabLst>
                <a:tab pos="385445" algn="l"/>
                <a:tab pos="386080" algn="l"/>
              </a:tabLst>
            </a:pPr>
            <a:r>
              <a:rPr lang="ru-RU"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ВУЗы </a:t>
            </a:r>
            <a:r>
              <a:rPr sz="2400" b="1" dirty="0" err="1">
                <a:solidFill>
                  <a:srgbClr val="001F5F"/>
                </a:solidFill>
                <a:latin typeface="Times New Roman"/>
                <a:cs typeface="Times New Roman"/>
              </a:rPr>
              <a:t>могут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начислить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не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более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10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баллов,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которые суммируются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с 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результатами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ЕГЭ.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При </a:t>
            </a:r>
            <a:r>
              <a:rPr sz="24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этом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решение учитывать или нет  индивидуальные достижения принимает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каждый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вуз,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предварительно  разместив информацию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об </a:t>
            </a:r>
            <a:r>
              <a:rPr sz="24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этом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правилах приема,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которые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должны 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быть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опубликованы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до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1 </a:t>
            </a:r>
            <a:r>
              <a:rPr sz="2400" b="1" spc="-10" dirty="0" err="1">
                <a:solidFill>
                  <a:srgbClr val="001F5F"/>
                </a:solidFill>
                <a:latin typeface="Times New Roman"/>
                <a:cs typeface="Times New Roman"/>
              </a:rPr>
              <a:t>октября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20</a:t>
            </a:r>
            <a:r>
              <a:rPr lang="ru-RU"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19</a:t>
            </a:r>
            <a:r>
              <a:rPr sz="2400" b="1" spc="-80" dirty="0">
                <a:solidFill>
                  <a:srgbClr val="001F5F"/>
                </a:solidFill>
                <a:latin typeface="Times New Roman"/>
                <a:cs typeface="Times New Roman"/>
              </a:rPr>
              <a:t>г.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2557" y="0"/>
            <a:ext cx="6276086" cy="561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62557" y="0"/>
            <a:ext cx="6276340" cy="561340"/>
          </a:xfrm>
          <a:custGeom>
            <a:avLst/>
            <a:gdLst/>
            <a:ahLst/>
            <a:cxnLst/>
            <a:rect l="l" t="t" r="r" b="b"/>
            <a:pathLst>
              <a:path w="6276340" h="561340">
                <a:moveTo>
                  <a:pt x="0" y="561111"/>
                </a:moveTo>
                <a:lnTo>
                  <a:pt x="6276086" y="561111"/>
                </a:lnTo>
                <a:lnTo>
                  <a:pt x="6276086" y="0"/>
                </a:lnTo>
                <a:lnTo>
                  <a:pt x="0" y="0"/>
                </a:lnTo>
                <a:lnTo>
                  <a:pt x="0" y="561111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11452" y="-53898"/>
            <a:ext cx="6721094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6280">
              <a:lnSpc>
                <a:spcPct val="100000"/>
              </a:lnSpc>
              <a:spcBef>
                <a:spcPts val="95"/>
              </a:spcBef>
            </a:pPr>
            <a:r>
              <a:rPr sz="3600" spc="-35" dirty="0"/>
              <a:t>Итоговое </a:t>
            </a:r>
            <a:r>
              <a:rPr sz="3600" spc="-15" dirty="0" err="1"/>
              <a:t>сочинение</a:t>
            </a:r>
            <a:r>
              <a:rPr sz="3600" spc="-50" dirty="0"/>
              <a:t> </a:t>
            </a:r>
            <a:r>
              <a:rPr sz="3600" dirty="0"/>
              <a:t>201</a:t>
            </a:r>
            <a:r>
              <a:rPr lang="ru-RU" sz="3600" dirty="0"/>
              <a:t>9</a:t>
            </a:r>
            <a:endParaRPr sz="3600" dirty="0"/>
          </a:p>
        </p:txBody>
      </p:sp>
      <p:sp>
        <p:nvSpPr>
          <p:cNvPr id="5" name="object 5"/>
          <p:cNvSpPr/>
          <p:nvPr/>
        </p:nvSpPr>
        <p:spPr>
          <a:xfrm>
            <a:off x="114300" y="698119"/>
            <a:ext cx="8905240" cy="1359281"/>
          </a:xfrm>
          <a:custGeom>
            <a:avLst/>
            <a:gdLst/>
            <a:ahLst/>
            <a:cxnLst/>
            <a:rect l="l" t="t" r="r" b="b"/>
            <a:pathLst>
              <a:path w="8905240" h="1783080">
                <a:moveTo>
                  <a:pt x="8607933" y="0"/>
                </a:moveTo>
                <a:lnTo>
                  <a:pt x="297103" y="0"/>
                </a:lnTo>
                <a:lnTo>
                  <a:pt x="248912" y="3890"/>
                </a:lnTo>
                <a:lnTo>
                  <a:pt x="203196" y="15154"/>
                </a:lnTo>
                <a:lnTo>
                  <a:pt x="160568" y="33179"/>
                </a:lnTo>
                <a:lnTo>
                  <a:pt x="121638" y="57351"/>
                </a:lnTo>
                <a:lnTo>
                  <a:pt x="87020" y="87058"/>
                </a:lnTo>
                <a:lnTo>
                  <a:pt x="57324" y="121688"/>
                </a:lnTo>
                <a:lnTo>
                  <a:pt x="33162" y="160628"/>
                </a:lnTo>
                <a:lnTo>
                  <a:pt x="15146" y="203265"/>
                </a:lnTo>
                <a:lnTo>
                  <a:pt x="3888" y="248986"/>
                </a:lnTo>
                <a:lnTo>
                  <a:pt x="0" y="297179"/>
                </a:lnTo>
                <a:lnTo>
                  <a:pt x="0" y="1485518"/>
                </a:lnTo>
                <a:lnTo>
                  <a:pt x="3888" y="1533712"/>
                </a:lnTo>
                <a:lnTo>
                  <a:pt x="15146" y="1579433"/>
                </a:lnTo>
                <a:lnTo>
                  <a:pt x="33162" y="1622070"/>
                </a:lnTo>
                <a:lnTo>
                  <a:pt x="57324" y="1661010"/>
                </a:lnTo>
                <a:lnTo>
                  <a:pt x="87020" y="1695640"/>
                </a:lnTo>
                <a:lnTo>
                  <a:pt x="121638" y="1725347"/>
                </a:lnTo>
                <a:lnTo>
                  <a:pt x="160568" y="1749519"/>
                </a:lnTo>
                <a:lnTo>
                  <a:pt x="203196" y="1767544"/>
                </a:lnTo>
                <a:lnTo>
                  <a:pt x="248912" y="1778808"/>
                </a:lnTo>
                <a:lnTo>
                  <a:pt x="297103" y="1782698"/>
                </a:lnTo>
                <a:lnTo>
                  <a:pt x="8607933" y="1782698"/>
                </a:lnTo>
                <a:lnTo>
                  <a:pt x="8656122" y="1778808"/>
                </a:lnTo>
                <a:lnTo>
                  <a:pt x="8701834" y="1767544"/>
                </a:lnTo>
                <a:lnTo>
                  <a:pt x="8744457" y="1749519"/>
                </a:lnTo>
                <a:lnTo>
                  <a:pt x="8783379" y="1725347"/>
                </a:lnTo>
                <a:lnTo>
                  <a:pt x="8817991" y="1695640"/>
                </a:lnTo>
                <a:lnTo>
                  <a:pt x="8847679" y="1661010"/>
                </a:lnTo>
                <a:lnTo>
                  <a:pt x="8871834" y="1622070"/>
                </a:lnTo>
                <a:lnTo>
                  <a:pt x="8889844" y="1579433"/>
                </a:lnTo>
                <a:lnTo>
                  <a:pt x="8901098" y="1533712"/>
                </a:lnTo>
                <a:lnTo>
                  <a:pt x="8904986" y="1485518"/>
                </a:lnTo>
                <a:lnTo>
                  <a:pt x="8904986" y="297179"/>
                </a:lnTo>
                <a:lnTo>
                  <a:pt x="8901098" y="248986"/>
                </a:lnTo>
                <a:lnTo>
                  <a:pt x="8889844" y="203265"/>
                </a:lnTo>
                <a:lnTo>
                  <a:pt x="8871834" y="160628"/>
                </a:lnTo>
                <a:lnTo>
                  <a:pt x="8847679" y="121688"/>
                </a:lnTo>
                <a:lnTo>
                  <a:pt x="8817991" y="87058"/>
                </a:lnTo>
                <a:lnTo>
                  <a:pt x="8783379" y="57351"/>
                </a:lnTo>
                <a:lnTo>
                  <a:pt x="8744457" y="33179"/>
                </a:lnTo>
                <a:lnTo>
                  <a:pt x="8701834" y="15154"/>
                </a:lnTo>
                <a:lnTo>
                  <a:pt x="8656122" y="3890"/>
                </a:lnTo>
                <a:lnTo>
                  <a:pt x="8607933" y="0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98780" y="717880"/>
            <a:ext cx="8336280" cy="118300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065" marR="5080" indent="1270" algn="ctr">
              <a:lnSpc>
                <a:spcPct val="96000"/>
              </a:lnSpc>
              <a:spcBef>
                <a:spcPts val="225"/>
              </a:spcBef>
            </a:pPr>
            <a:r>
              <a:rPr sz="2600" b="1" dirty="0">
                <a:solidFill>
                  <a:srgbClr val="001F5F"/>
                </a:solidFill>
                <a:latin typeface="Times New Roman"/>
                <a:cs typeface="Times New Roman"/>
              </a:rPr>
              <a:t>Во </a:t>
            </a:r>
            <a:r>
              <a:rPr sz="2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время </a:t>
            </a:r>
            <a:r>
              <a:rPr sz="2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проведения </a:t>
            </a:r>
            <a:r>
              <a:rPr sz="26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итогового </a:t>
            </a:r>
            <a:r>
              <a:rPr sz="2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сочинения </a:t>
            </a:r>
            <a:r>
              <a:rPr sz="26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(изложения)  </a:t>
            </a:r>
            <a:r>
              <a:rPr sz="2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на </a:t>
            </a:r>
            <a:r>
              <a:rPr sz="26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рабочем столе </a:t>
            </a:r>
            <a:r>
              <a:rPr sz="2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участника, </a:t>
            </a:r>
            <a:r>
              <a:rPr sz="26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помимо</a:t>
            </a:r>
            <a:r>
              <a:rPr sz="2600" b="1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регистрационного  </a:t>
            </a:r>
            <a:r>
              <a:rPr sz="26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бланка </a:t>
            </a:r>
            <a:r>
              <a:rPr sz="2600" b="1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26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бланков </a:t>
            </a:r>
            <a:r>
              <a:rPr sz="26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записи, </a:t>
            </a:r>
            <a:r>
              <a:rPr sz="26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могут </a:t>
            </a:r>
            <a:r>
              <a:rPr sz="26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находиться</a:t>
            </a:r>
            <a:r>
              <a:rPr sz="2600" b="1" spc="-1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6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только: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4300" y="2174418"/>
            <a:ext cx="8905240" cy="4683582"/>
          </a:xfrm>
          <a:custGeom>
            <a:avLst/>
            <a:gdLst/>
            <a:ahLst/>
            <a:cxnLst/>
            <a:rect l="l" t="t" r="r" b="b"/>
            <a:pathLst>
              <a:path w="8905240" h="4038600">
                <a:moveTo>
                  <a:pt x="0" y="4038091"/>
                </a:moveTo>
                <a:lnTo>
                  <a:pt x="8904986" y="4038091"/>
                </a:lnTo>
                <a:lnTo>
                  <a:pt x="8904986" y="0"/>
                </a:lnTo>
                <a:lnTo>
                  <a:pt x="0" y="0"/>
                </a:lnTo>
                <a:lnTo>
                  <a:pt x="0" y="4038091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5615" y="2498132"/>
            <a:ext cx="8301355" cy="4410823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84785" indent="-172085" algn="just">
              <a:spcBef>
                <a:spcPts val="195"/>
              </a:spcBef>
              <a:buFont typeface="Times New Roman"/>
              <a:buChar char="•"/>
              <a:tabLst>
                <a:tab pos="185420" algn="l"/>
              </a:tabLst>
            </a:pPr>
            <a:r>
              <a:rPr sz="2800" b="1" kern="1000" spc="-15" dirty="0">
                <a:latin typeface="Times New Roman"/>
                <a:cs typeface="Times New Roman"/>
              </a:rPr>
              <a:t>ручка </a:t>
            </a:r>
            <a:r>
              <a:rPr sz="2800" b="1" kern="1000" spc="-10" dirty="0">
                <a:latin typeface="Times New Roman"/>
                <a:cs typeface="Times New Roman"/>
              </a:rPr>
              <a:t>(</a:t>
            </a:r>
            <a:r>
              <a:rPr sz="2800" b="1" kern="1000" spc="-10" dirty="0" err="1">
                <a:latin typeface="Times New Roman"/>
                <a:cs typeface="Times New Roman"/>
              </a:rPr>
              <a:t>гелевая</a:t>
            </a:r>
            <a:r>
              <a:rPr lang="ru-RU" sz="2800" b="1" kern="1000" spc="-10" dirty="0">
                <a:latin typeface="Times New Roman"/>
                <a:cs typeface="Times New Roman"/>
              </a:rPr>
              <a:t> или</a:t>
            </a:r>
            <a:r>
              <a:rPr sz="2800" b="1" kern="1000" spc="-10" dirty="0">
                <a:latin typeface="Times New Roman"/>
                <a:cs typeface="Times New Roman"/>
              </a:rPr>
              <a:t> </a:t>
            </a:r>
            <a:r>
              <a:rPr sz="2800" b="1" kern="1000" spc="-10" dirty="0" err="1">
                <a:latin typeface="Times New Roman"/>
                <a:cs typeface="Times New Roman"/>
              </a:rPr>
              <a:t>капиллярная</a:t>
            </a:r>
            <a:r>
              <a:rPr sz="2800" b="1" kern="1000" spc="-5" dirty="0">
                <a:latin typeface="Times New Roman"/>
                <a:cs typeface="Times New Roman"/>
              </a:rPr>
              <a:t>);</a:t>
            </a:r>
            <a:endParaRPr sz="2800" kern="1000" dirty="0">
              <a:latin typeface="Times New Roman"/>
              <a:cs typeface="Times New Roman"/>
            </a:endParaRPr>
          </a:p>
          <a:p>
            <a:pPr marL="184785" indent="-172085" algn="just">
              <a:spcBef>
                <a:spcPts val="95"/>
              </a:spcBef>
              <a:buFont typeface="Times New Roman"/>
              <a:buChar char="•"/>
              <a:tabLst>
                <a:tab pos="185420" algn="l"/>
              </a:tabLst>
            </a:pPr>
            <a:r>
              <a:rPr sz="2800" b="1" kern="1000" spc="-25" dirty="0">
                <a:latin typeface="Times New Roman"/>
                <a:cs typeface="Times New Roman"/>
              </a:rPr>
              <a:t>документ, </a:t>
            </a:r>
            <a:r>
              <a:rPr sz="2800" b="1" kern="1000" spc="-20" dirty="0">
                <a:latin typeface="Times New Roman"/>
                <a:cs typeface="Times New Roman"/>
              </a:rPr>
              <a:t>удостоверяющий</a:t>
            </a:r>
            <a:r>
              <a:rPr sz="2800" b="1" kern="1000" spc="60" dirty="0">
                <a:latin typeface="Times New Roman"/>
                <a:cs typeface="Times New Roman"/>
              </a:rPr>
              <a:t> </a:t>
            </a:r>
            <a:r>
              <a:rPr sz="2800" b="1" kern="1000" spc="-5" dirty="0">
                <a:latin typeface="Times New Roman"/>
                <a:cs typeface="Times New Roman"/>
              </a:rPr>
              <a:t>личность;</a:t>
            </a:r>
            <a:endParaRPr sz="2800" kern="1000" dirty="0">
              <a:latin typeface="Times New Roman"/>
              <a:cs typeface="Times New Roman"/>
            </a:endParaRPr>
          </a:p>
          <a:p>
            <a:pPr marL="184785" marR="5080" indent="-172085" algn="just">
              <a:spcBef>
                <a:spcPts val="380"/>
              </a:spcBef>
              <a:buFont typeface="Times New Roman"/>
              <a:buChar char="•"/>
              <a:tabLst>
                <a:tab pos="185420" algn="l"/>
              </a:tabLst>
            </a:pPr>
            <a:r>
              <a:rPr sz="2800" b="1" kern="1000" spc="-5" dirty="0">
                <a:latin typeface="Times New Roman"/>
                <a:cs typeface="Times New Roman"/>
              </a:rPr>
              <a:t>орфографический </a:t>
            </a:r>
            <a:r>
              <a:rPr sz="2800" b="1" kern="1000" spc="-10" dirty="0">
                <a:latin typeface="Times New Roman"/>
                <a:cs typeface="Times New Roman"/>
              </a:rPr>
              <a:t>словарь </a:t>
            </a:r>
            <a:r>
              <a:rPr sz="2800" b="1" kern="1000" spc="-5" dirty="0">
                <a:latin typeface="Times New Roman"/>
                <a:cs typeface="Times New Roman"/>
              </a:rPr>
              <a:t>для </a:t>
            </a:r>
            <a:r>
              <a:rPr sz="2800" b="1" kern="1000" spc="-10" dirty="0">
                <a:latin typeface="Times New Roman"/>
                <a:cs typeface="Times New Roman"/>
              </a:rPr>
              <a:t>участников </a:t>
            </a:r>
            <a:r>
              <a:rPr sz="2800" b="1" kern="1000" spc="-25" dirty="0">
                <a:latin typeface="Times New Roman"/>
                <a:cs typeface="Times New Roman"/>
              </a:rPr>
              <a:t>итогового </a:t>
            </a:r>
            <a:r>
              <a:rPr sz="2800" b="1" kern="1000" spc="-5" dirty="0">
                <a:latin typeface="Times New Roman"/>
                <a:cs typeface="Times New Roman"/>
              </a:rPr>
              <a:t>сочинения (орфографический и  </a:t>
            </a:r>
            <a:r>
              <a:rPr sz="2800" b="1" kern="1000" spc="-20" dirty="0">
                <a:latin typeface="Times New Roman"/>
                <a:cs typeface="Times New Roman"/>
              </a:rPr>
              <a:t>толковый </a:t>
            </a:r>
            <a:r>
              <a:rPr sz="2800" b="1" kern="1000" spc="-10" dirty="0">
                <a:latin typeface="Times New Roman"/>
                <a:cs typeface="Times New Roman"/>
              </a:rPr>
              <a:t>словари </a:t>
            </a:r>
            <a:r>
              <a:rPr sz="2800" b="1" kern="1000" spc="-5" dirty="0">
                <a:latin typeface="Times New Roman"/>
                <a:cs typeface="Times New Roman"/>
              </a:rPr>
              <a:t>для </a:t>
            </a:r>
            <a:r>
              <a:rPr sz="2800" b="1" kern="1000" spc="-10" dirty="0">
                <a:latin typeface="Times New Roman"/>
                <a:cs typeface="Times New Roman"/>
              </a:rPr>
              <a:t>участников </a:t>
            </a:r>
            <a:r>
              <a:rPr sz="2800" b="1" kern="1000" spc="-25" dirty="0">
                <a:latin typeface="Times New Roman"/>
                <a:cs typeface="Times New Roman"/>
              </a:rPr>
              <a:t>итогового </a:t>
            </a:r>
            <a:r>
              <a:rPr sz="2800" b="1" kern="1000" spc="-10" dirty="0">
                <a:latin typeface="Times New Roman"/>
                <a:cs typeface="Times New Roman"/>
              </a:rPr>
              <a:t>изложения), </a:t>
            </a:r>
            <a:r>
              <a:rPr sz="2800" b="1" kern="1000" spc="-5" dirty="0">
                <a:latin typeface="Times New Roman"/>
                <a:cs typeface="Times New Roman"/>
              </a:rPr>
              <a:t>выданный членами </a:t>
            </a:r>
            <a:r>
              <a:rPr sz="2800" b="1" kern="1000" spc="-15" dirty="0">
                <a:latin typeface="Times New Roman"/>
                <a:cs typeface="Times New Roman"/>
              </a:rPr>
              <a:t>комиссии  </a:t>
            </a:r>
            <a:r>
              <a:rPr sz="2800" b="1" kern="1000" spc="-10" dirty="0">
                <a:latin typeface="Times New Roman"/>
                <a:cs typeface="Times New Roman"/>
              </a:rPr>
              <a:t>образовательной </a:t>
            </a:r>
            <a:r>
              <a:rPr sz="2800" b="1" kern="1000" spc="-5" dirty="0">
                <a:latin typeface="Times New Roman"/>
                <a:cs typeface="Times New Roman"/>
              </a:rPr>
              <a:t>организации по </a:t>
            </a:r>
            <a:r>
              <a:rPr sz="2800" b="1" kern="1000" spc="-10" dirty="0">
                <a:latin typeface="Times New Roman"/>
                <a:cs typeface="Times New Roman"/>
              </a:rPr>
              <a:t>проведению </a:t>
            </a:r>
            <a:r>
              <a:rPr sz="2800" b="1" kern="1000" spc="-25" dirty="0">
                <a:latin typeface="Times New Roman"/>
                <a:cs typeface="Times New Roman"/>
              </a:rPr>
              <a:t>итогового </a:t>
            </a:r>
            <a:r>
              <a:rPr sz="2800" b="1" kern="1000" spc="-5" dirty="0">
                <a:latin typeface="Times New Roman"/>
                <a:cs typeface="Times New Roman"/>
              </a:rPr>
              <a:t>сочинения</a:t>
            </a:r>
            <a:r>
              <a:rPr sz="2800" b="1" kern="1000" spc="15" dirty="0">
                <a:latin typeface="Times New Roman"/>
                <a:cs typeface="Times New Roman"/>
              </a:rPr>
              <a:t> </a:t>
            </a:r>
            <a:r>
              <a:rPr sz="2800" b="1" kern="1000" spc="-10" dirty="0">
                <a:latin typeface="Times New Roman"/>
                <a:cs typeface="Times New Roman"/>
              </a:rPr>
              <a:t>(изложения)</a:t>
            </a:r>
            <a:endParaRPr sz="2800" kern="1000" dirty="0">
              <a:latin typeface="Times New Roman"/>
              <a:cs typeface="Times New Roman"/>
            </a:endParaRPr>
          </a:p>
          <a:p>
            <a:pPr marL="184785" indent="-172085" algn="just">
              <a:spcBef>
                <a:spcPts val="90"/>
              </a:spcBef>
              <a:buFont typeface="Times New Roman"/>
              <a:buChar char="•"/>
              <a:tabLst>
                <a:tab pos="185420" algn="l"/>
              </a:tabLst>
            </a:pPr>
            <a:r>
              <a:rPr sz="2800" b="1" kern="1000" spc="-5" dirty="0">
                <a:latin typeface="Times New Roman"/>
                <a:cs typeface="Times New Roman"/>
              </a:rPr>
              <a:t>инструкция для </a:t>
            </a:r>
            <a:r>
              <a:rPr sz="2800" b="1" kern="1000" spc="-10" dirty="0">
                <a:latin typeface="Times New Roman"/>
                <a:cs typeface="Times New Roman"/>
              </a:rPr>
              <a:t>участников </a:t>
            </a:r>
            <a:r>
              <a:rPr sz="2800" b="1" kern="1000" spc="-25" dirty="0">
                <a:latin typeface="Times New Roman"/>
                <a:cs typeface="Times New Roman"/>
              </a:rPr>
              <a:t>итогового </a:t>
            </a:r>
            <a:r>
              <a:rPr sz="2800" b="1" kern="1000" spc="-5" dirty="0">
                <a:latin typeface="Times New Roman"/>
                <a:cs typeface="Times New Roman"/>
              </a:rPr>
              <a:t>сочинения</a:t>
            </a:r>
            <a:r>
              <a:rPr sz="2800" b="1" kern="1000" spc="40" dirty="0">
                <a:latin typeface="Times New Roman"/>
                <a:cs typeface="Times New Roman"/>
              </a:rPr>
              <a:t> </a:t>
            </a:r>
            <a:r>
              <a:rPr sz="2800" b="1" kern="1000" spc="-10" dirty="0">
                <a:latin typeface="Times New Roman"/>
                <a:cs typeface="Times New Roman"/>
              </a:rPr>
              <a:t>(</a:t>
            </a:r>
            <a:r>
              <a:rPr sz="2800" b="1" kern="1000" spc="-10" dirty="0" err="1">
                <a:latin typeface="Times New Roman"/>
                <a:cs typeface="Times New Roman"/>
              </a:rPr>
              <a:t>изложения</a:t>
            </a:r>
            <a:r>
              <a:rPr sz="2800" b="1" kern="1000" spc="-10" dirty="0">
                <a:latin typeface="Times New Roman"/>
                <a:cs typeface="Times New Roman"/>
              </a:rPr>
              <a:t>)</a:t>
            </a:r>
            <a:endParaRPr sz="2800" kern="1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2557" y="0"/>
            <a:ext cx="6276086" cy="561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62557" y="0"/>
            <a:ext cx="6276340" cy="561340"/>
          </a:xfrm>
          <a:custGeom>
            <a:avLst/>
            <a:gdLst/>
            <a:ahLst/>
            <a:cxnLst/>
            <a:rect l="l" t="t" r="r" b="b"/>
            <a:pathLst>
              <a:path w="6276340" h="561340">
                <a:moveTo>
                  <a:pt x="0" y="561111"/>
                </a:moveTo>
                <a:lnTo>
                  <a:pt x="6276086" y="561111"/>
                </a:lnTo>
                <a:lnTo>
                  <a:pt x="6276086" y="0"/>
                </a:lnTo>
                <a:lnTo>
                  <a:pt x="0" y="0"/>
                </a:lnTo>
                <a:lnTo>
                  <a:pt x="0" y="561111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628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Итоговое </a:t>
            </a:r>
            <a:r>
              <a:rPr spc="-15" dirty="0" err="1"/>
              <a:t>сочинение</a:t>
            </a:r>
            <a:r>
              <a:rPr spc="-50" dirty="0"/>
              <a:t> </a:t>
            </a:r>
            <a:r>
              <a:rPr dirty="0"/>
              <a:t>201</a:t>
            </a:r>
            <a:r>
              <a:rPr lang="ru-RU" dirty="0"/>
              <a:t>9</a:t>
            </a:r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14300" y="592455"/>
            <a:ext cx="8905240" cy="949325"/>
          </a:xfrm>
          <a:custGeom>
            <a:avLst/>
            <a:gdLst/>
            <a:ahLst/>
            <a:cxnLst/>
            <a:rect l="l" t="t" r="r" b="b"/>
            <a:pathLst>
              <a:path w="8905240" h="949325">
                <a:moveTo>
                  <a:pt x="8746744" y="0"/>
                </a:moveTo>
                <a:lnTo>
                  <a:pt x="158216" y="0"/>
                </a:lnTo>
                <a:lnTo>
                  <a:pt x="108209" y="8055"/>
                </a:lnTo>
                <a:lnTo>
                  <a:pt x="64777" y="30492"/>
                </a:lnTo>
                <a:lnTo>
                  <a:pt x="30527" y="64712"/>
                </a:lnTo>
                <a:lnTo>
                  <a:pt x="8066" y="108118"/>
                </a:lnTo>
                <a:lnTo>
                  <a:pt x="0" y="158115"/>
                </a:lnTo>
                <a:lnTo>
                  <a:pt x="0" y="791083"/>
                </a:lnTo>
                <a:lnTo>
                  <a:pt x="8066" y="841079"/>
                </a:lnTo>
                <a:lnTo>
                  <a:pt x="30527" y="884485"/>
                </a:lnTo>
                <a:lnTo>
                  <a:pt x="64777" y="918705"/>
                </a:lnTo>
                <a:lnTo>
                  <a:pt x="108209" y="941142"/>
                </a:lnTo>
                <a:lnTo>
                  <a:pt x="158216" y="949198"/>
                </a:lnTo>
                <a:lnTo>
                  <a:pt x="8746744" y="949198"/>
                </a:lnTo>
                <a:lnTo>
                  <a:pt x="8796753" y="941142"/>
                </a:lnTo>
                <a:lnTo>
                  <a:pt x="8840191" y="918705"/>
                </a:lnTo>
                <a:lnTo>
                  <a:pt x="8874449" y="884485"/>
                </a:lnTo>
                <a:lnTo>
                  <a:pt x="8896916" y="841079"/>
                </a:lnTo>
                <a:lnTo>
                  <a:pt x="8904986" y="791083"/>
                </a:lnTo>
                <a:lnTo>
                  <a:pt x="8904986" y="158115"/>
                </a:lnTo>
                <a:lnTo>
                  <a:pt x="8896916" y="108118"/>
                </a:lnTo>
                <a:lnTo>
                  <a:pt x="8874449" y="64712"/>
                </a:lnTo>
                <a:lnTo>
                  <a:pt x="8840191" y="30492"/>
                </a:lnTo>
                <a:lnTo>
                  <a:pt x="8796753" y="8055"/>
                </a:lnTo>
                <a:lnTo>
                  <a:pt x="8746744" y="0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3611" y="761822"/>
            <a:ext cx="8447405" cy="560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Участникам запрещается иметь </a:t>
            </a:r>
            <a:r>
              <a:rPr sz="3500" b="1" dirty="0">
                <a:solidFill>
                  <a:srgbClr val="C00000"/>
                </a:solidFill>
                <a:latin typeface="Times New Roman"/>
                <a:cs typeface="Times New Roman"/>
              </a:rPr>
              <a:t>при</a:t>
            </a:r>
            <a:r>
              <a:rPr sz="3500" b="1" spc="-14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500" b="1" dirty="0">
                <a:solidFill>
                  <a:srgbClr val="C00000"/>
                </a:solidFill>
                <a:latin typeface="Times New Roman"/>
                <a:cs typeface="Times New Roman"/>
              </a:rPr>
              <a:t>себе:</a:t>
            </a:r>
            <a:endParaRPr sz="3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4300" y="1402608"/>
            <a:ext cx="8905240" cy="5083175"/>
          </a:xfrm>
          <a:custGeom>
            <a:avLst/>
            <a:gdLst/>
            <a:ahLst/>
            <a:cxnLst/>
            <a:rect l="l" t="t" r="r" b="b"/>
            <a:pathLst>
              <a:path w="8905240" h="5083175">
                <a:moveTo>
                  <a:pt x="0" y="5082921"/>
                </a:moveTo>
                <a:lnTo>
                  <a:pt x="8904986" y="5082921"/>
                </a:lnTo>
                <a:lnTo>
                  <a:pt x="8904986" y="0"/>
                </a:lnTo>
                <a:lnTo>
                  <a:pt x="0" y="0"/>
                </a:lnTo>
                <a:lnTo>
                  <a:pt x="0" y="5082921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84454" y="1897532"/>
            <a:ext cx="7856220" cy="4565673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195"/>
              </a:spcBef>
              <a:buFont typeface="Times New Roman"/>
              <a:buChar char="•"/>
              <a:tabLst>
                <a:tab pos="185420" algn="l"/>
              </a:tabLst>
            </a:pP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средства</a:t>
            </a:r>
            <a:r>
              <a:rPr sz="2800" b="1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связи,</a:t>
            </a:r>
            <a:endParaRPr sz="2800" dirty="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185420" algn="l"/>
              </a:tabLst>
            </a:pP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электронно-вычислительную</a:t>
            </a:r>
            <a:r>
              <a:rPr sz="2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spc="-35" dirty="0">
                <a:solidFill>
                  <a:srgbClr val="001F5F"/>
                </a:solidFill>
                <a:latin typeface="Times New Roman"/>
                <a:cs typeface="Times New Roman"/>
              </a:rPr>
              <a:t>технику,</a:t>
            </a:r>
            <a:endParaRPr sz="2800" dirty="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110"/>
              </a:spcBef>
              <a:buFont typeface="Times New Roman"/>
              <a:buChar char="•"/>
              <a:tabLst>
                <a:tab pos="185420" algn="l"/>
              </a:tabLst>
            </a:pPr>
            <a:r>
              <a:rPr sz="2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фото, </a:t>
            </a:r>
            <a:r>
              <a:rPr sz="28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аудио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800" b="1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видеоаппаратуру,</a:t>
            </a:r>
            <a:endParaRPr sz="2800" dirty="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110"/>
              </a:spcBef>
              <a:buFont typeface="Times New Roman"/>
              <a:buChar char="•"/>
              <a:tabLst>
                <a:tab pos="185420" algn="l"/>
              </a:tabLst>
            </a:pP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справочные материалы,</a:t>
            </a:r>
            <a:endParaRPr sz="2800" dirty="0">
              <a:latin typeface="Times New Roman"/>
              <a:cs typeface="Times New Roman"/>
            </a:endParaRPr>
          </a:p>
          <a:p>
            <a:pPr marL="184785" indent="-172085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185420" algn="l"/>
              </a:tabLst>
            </a:pP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письменные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заметки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 иные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средства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хранения и </a:t>
            </a:r>
            <a:r>
              <a:rPr sz="2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передачи</a:t>
            </a:r>
            <a:r>
              <a:rPr sz="2800" b="1" spc="9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информации,</a:t>
            </a:r>
            <a:endParaRPr sz="2800" dirty="0">
              <a:latin typeface="Times New Roman"/>
              <a:cs typeface="Times New Roman"/>
            </a:endParaRPr>
          </a:p>
          <a:p>
            <a:pPr marL="184785" marR="5080" indent="-172085">
              <a:lnSpc>
                <a:spcPct val="86300"/>
              </a:lnSpc>
              <a:spcBef>
                <a:spcPts val="370"/>
              </a:spcBef>
              <a:buFont typeface="Times New Roman"/>
              <a:buChar char="•"/>
              <a:tabLst>
                <a:tab pos="185420" algn="l"/>
              </a:tabLst>
            </a:pP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а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также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выносить из учебных </a:t>
            </a:r>
            <a:r>
              <a:rPr sz="2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кабинетов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темы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сочинений </a:t>
            </a:r>
            <a:r>
              <a:rPr sz="2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(тексты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изложений) на  </a:t>
            </a:r>
            <a:r>
              <a:rPr sz="2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бумажном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или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электронном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носителях, </a:t>
            </a:r>
            <a:r>
              <a:rPr sz="2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фотографировать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бланки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темы </a:t>
            </a:r>
            <a:r>
              <a:rPr sz="28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итогового 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сочинения </a:t>
            </a:r>
            <a:r>
              <a:rPr sz="2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(тексты</a:t>
            </a:r>
            <a:r>
              <a:rPr sz="2800"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 err="1">
                <a:solidFill>
                  <a:srgbClr val="001F5F"/>
                </a:solidFill>
                <a:latin typeface="Times New Roman"/>
                <a:cs typeface="Times New Roman"/>
              </a:rPr>
              <a:t>изложения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)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2557" y="0"/>
            <a:ext cx="6276086" cy="561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62557" y="0"/>
            <a:ext cx="6276340" cy="561340"/>
          </a:xfrm>
          <a:custGeom>
            <a:avLst/>
            <a:gdLst/>
            <a:ahLst/>
            <a:cxnLst/>
            <a:rect l="l" t="t" r="r" b="b"/>
            <a:pathLst>
              <a:path w="6276340" h="561340">
                <a:moveTo>
                  <a:pt x="0" y="561111"/>
                </a:moveTo>
                <a:lnTo>
                  <a:pt x="6276086" y="561111"/>
                </a:lnTo>
                <a:lnTo>
                  <a:pt x="6276086" y="0"/>
                </a:lnTo>
                <a:lnTo>
                  <a:pt x="0" y="0"/>
                </a:lnTo>
                <a:lnTo>
                  <a:pt x="0" y="561111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628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Итоговое </a:t>
            </a:r>
            <a:r>
              <a:rPr spc="-15" dirty="0" err="1"/>
              <a:t>сочинение</a:t>
            </a:r>
            <a:r>
              <a:rPr spc="-50" dirty="0"/>
              <a:t> </a:t>
            </a:r>
            <a:r>
              <a:rPr dirty="0"/>
              <a:t>201</a:t>
            </a:r>
            <a:r>
              <a:rPr lang="ru-RU" dirty="0"/>
              <a:t>9</a:t>
            </a:r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35077" y="2348738"/>
            <a:ext cx="8905240" cy="737870"/>
          </a:xfrm>
          <a:custGeom>
            <a:avLst/>
            <a:gdLst/>
            <a:ahLst/>
            <a:cxnLst/>
            <a:rect l="l" t="t" r="r" b="b"/>
            <a:pathLst>
              <a:path w="8905240" h="737869">
                <a:moveTo>
                  <a:pt x="8782100" y="0"/>
                </a:moveTo>
                <a:lnTo>
                  <a:pt x="122974" y="0"/>
                </a:lnTo>
                <a:lnTo>
                  <a:pt x="75111" y="9653"/>
                </a:lnTo>
                <a:lnTo>
                  <a:pt x="36021" y="35988"/>
                </a:lnTo>
                <a:lnTo>
                  <a:pt x="9665" y="75062"/>
                </a:lnTo>
                <a:lnTo>
                  <a:pt x="0" y="122936"/>
                </a:lnTo>
                <a:lnTo>
                  <a:pt x="0" y="614807"/>
                </a:lnTo>
                <a:lnTo>
                  <a:pt x="9665" y="662680"/>
                </a:lnTo>
                <a:lnTo>
                  <a:pt x="36021" y="701754"/>
                </a:lnTo>
                <a:lnTo>
                  <a:pt x="75111" y="728089"/>
                </a:lnTo>
                <a:lnTo>
                  <a:pt x="122974" y="737742"/>
                </a:lnTo>
                <a:lnTo>
                  <a:pt x="8782100" y="737742"/>
                </a:lnTo>
                <a:lnTo>
                  <a:pt x="8829920" y="728089"/>
                </a:lnTo>
                <a:lnTo>
                  <a:pt x="8869000" y="701754"/>
                </a:lnTo>
                <a:lnTo>
                  <a:pt x="8895364" y="662680"/>
                </a:lnTo>
                <a:lnTo>
                  <a:pt x="8905036" y="614807"/>
                </a:lnTo>
                <a:lnTo>
                  <a:pt x="8905036" y="122936"/>
                </a:lnTo>
                <a:lnTo>
                  <a:pt x="8895364" y="75062"/>
                </a:lnTo>
                <a:lnTo>
                  <a:pt x="8869000" y="35988"/>
                </a:lnTo>
                <a:lnTo>
                  <a:pt x="8829920" y="9653"/>
                </a:lnTo>
                <a:lnTo>
                  <a:pt x="8782100" y="0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5077" y="3242436"/>
            <a:ext cx="8905240" cy="2186305"/>
          </a:xfrm>
          <a:custGeom>
            <a:avLst/>
            <a:gdLst/>
            <a:ahLst/>
            <a:cxnLst/>
            <a:rect l="l" t="t" r="r" b="b"/>
            <a:pathLst>
              <a:path w="8905240" h="2186304">
                <a:moveTo>
                  <a:pt x="0" y="2185924"/>
                </a:moveTo>
                <a:lnTo>
                  <a:pt x="8904986" y="2185924"/>
                </a:lnTo>
                <a:lnTo>
                  <a:pt x="8904986" y="0"/>
                </a:lnTo>
                <a:lnTo>
                  <a:pt x="0" y="0"/>
                </a:lnTo>
                <a:lnTo>
                  <a:pt x="0" y="2185924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27912" y="2469337"/>
            <a:ext cx="7563484" cy="28371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39570">
              <a:lnSpc>
                <a:spcPct val="100000"/>
              </a:lnSpc>
              <a:spcBef>
                <a:spcPts val="105"/>
              </a:spcBef>
            </a:pPr>
            <a:r>
              <a:rPr sz="29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Сочинение</a:t>
            </a:r>
            <a:r>
              <a:rPr sz="29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(изложение):</a:t>
            </a:r>
            <a:endParaRPr sz="2900" dirty="0">
              <a:latin typeface="Times New Roman"/>
              <a:cs typeface="Times New Roman"/>
            </a:endParaRPr>
          </a:p>
          <a:p>
            <a:pPr marL="607060" marR="506095" indent="-94615">
              <a:lnSpc>
                <a:spcPct val="143800"/>
              </a:lnSpc>
              <a:spcBef>
                <a:spcPts val="2085"/>
              </a:spcBef>
              <a:buFont typeface="Times New Roman"/>
              <a:buChar char="•"/>
              <a:tabLst>
                <a:tab pos="799465" algn="l"/>
              </a:tabLst>
            </a:pPr>
            <a:r>
              <a:rPr sz="3200" b="1" dirty="0">
                <a:solidFill>
                  <a:srgbClr val="C00000"/>
                </a:solidFill>
                <a:latin typeface="Times New Roman"/>
                <a:cs typeface="Times New Roman"/>
              </a:rPr>
              <a:t>Прием </a:t>
            </a:r>
            <a:r>
              <a:rPr sz="3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апелляций </a:t>
            </a:r>
            <a:r>
              <a:rPr sz="3200" b="1" dirty="0">
                <a:solidFill>
                  <a:srgbClr val="C00000"/>
                </a:solidFill>
                <a:latin typeface="Times New Roman"/>
                <a:cs typeface="Times New Roman"/>
              </a:rPr>
              <a:t>о </a:t>
            </a:r>
            <a:r>
              <a:rPr sz="32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несогласии </a:t>
            </a:r>
            <a:r>
              <a:rPr sz="3200" b="1" dirty="0">
                <a:solidFill>
                  <a:srgbClr val="C00000"/>
                </a:solidFill>
                <a:latin typeface="Times New Roman"/>
                <a:cs typeface="Times New Roman"/>
              </a:rPr>
              <a:t>с  </a:t>
            </a:r>
            <a:r>
              <a:rPr sz="3200" b="1" spc="-40" dirty="0">
                <a:solidFill>
                  <a:srgbClr val="C00000"/>
                </a:solidFill>
                <a:latin typeface="Times New Roman"/>
                <a:cs typeface="Times New Roman"/>
              </a:rPr>
              <a:t>результатом </a:t>
            </a:r>
            <a:r>
              <a:rPr sz="3200" b="1" dirty="0">
                <a:solidFill>
                  <a:srgbClr val="C00000"/>
                </a:solidFill>
                <a:latin typeface="Times New Roman"/>
                <a:cs typeface="Times New Roman"/>
              </a:rPr>
              <a:t>оценивания</a:t>
            </a:r>
            <a:r>
              <a:rPr sz="3200" b="1" spc="-10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200" b="1" spc="-35" dirty="0">
                <a:solidFill>
                  <a:srgbClr val="C00000"/>
                </a:solidFill>
                <a:latin typeface="Times New Roman"/>
                <a:cs typeface="Times New Roman"/>
              </a:rPr>
              <a:t>итогового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32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сочинения (изложения) </a:t>
            </a:r>
            <a:r>
              <a:rPr sz="3200" b="1" spc="-5" dirty="0" err="1">
                <a:solidFill>
                  <a:srgbClr val="C00000"/>
                </a:solidFill>
                <a:latin typeface="Times New Roman"/>
                <a:cs typeface="Times New Roman"/>
              </a:rPr>
              <a:t>не</a:t>
            </a:r>
            <a:r>
              <a:rPr sz="3200" b="1" spc="-1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200" b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предусмотрен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2557" y="0"/>
            <a:ext cx="6276086" cy="561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62557" y="0"/>
            <a:ext cx="6276340" cy="561340"/>
          </a:xfrm>
          <a:custGeom>
            <a:avLst/>
            <a:gdLst/>
            <a:ahLst/>
            <a:cxnLst/>
            <a:rect l="l" t="t" r="r" b="b"/>
            <a:pathLst>
              <a:path w="6276340" h="561340">
                <a:moveTo>
                  <a:pt x="0" y="561111"/>
                </a:moveTo>
                <a:lnTo>
                  <a:pt x="6276086" y="561111"/>
                </a:lnTo>
                <a:lnTo>
                  <a:pt x="6276086" y="0"/>
                </a:lnTo>
                <a:lnTo>
                  <a:pt x="0" y="0"/>
                </a:lnTo>
                <a:lnTo>
                  <a:pt x="0" y="561111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628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Итоговое </a:t>
            </a:r>
            <a:r>
              <a:rPr spc="-15" dirty="0" err="1"/>
              <a:t>сочинение</a:t>
            </a:r>
            <a:r>
              <a:rPr spc="-50" dirty="0"/>
              <a:t> </a:t>
            </a:r>
            <a:r>
              <a:rPr dirty="0"/>
              <a:t>201</a:t>
            </a:r>
            <a:r>
              <a:rPr lang="ru-RU" dirty="0"/>
              <a:t>9</a:t>
            </a:r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388696" y="1037361"/>
            <a:ext cx="3485896" cy="47740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26777" y="965746"/>
            <a:ext cx="4058474" cy="56067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2557" y="0"/>
            <a:ext cx="6276086" cy="561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62557" y="0"/>
            <a:ext cx="6276340" cy="561340"/>
          </a:xfrm>
          <a:custGeom>
            <a:avLst/>
            <a:gdLst/>
            <a:ahLst/>
            <a:cxnLst/>
            <a:rect l="l" t="t" r="r" b="b"/>
            <a:pathLst>
              <a:path w="6276340" h="561340">
                <a:moveTo>
                  <a:pt x="0" y="561111"/>
                </a:moveTo>
                <a:lnTo>
                  <a:pt x="6276086" y="561111"/>
                </a:lnTo>
                <a:lnTo>
                  <a:pt x="6276086" y="0"/>
                </a:lnTo>
                <a:lnTo>
                  <a:pt x="0" y="0"/>
                </a:lnTo>
                <a:lnTo>
                  <a:pt x="0" y="561111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16280">
              <a:lnSpc>
                <a:spcPct val="100000"/>
              </a:lnSpc>
              <a:spcBef>
                <a:spcPts val="95"/>
              </a:spcBef>
            </a:pPr>
            <a:r>
              <a:rPr spc="-35" dirty="0"/>
              <a:t>Итоговое </a:t>
            </a:r>
            <a:r>
              <a:rPr spc="-15" dirty="0" err="1"/>
              <a:t>сочинение</a:t>
            </a:r>
            <a:r>
              <a:rPr spc="-50" dirty="0"/>
              <a:t> </a:t>
            </a:r>
            <a:r>
              <a:rPr dirty="0"/>
              <a:t>201</a:t>
            </a:r>
            <a:r>
              <a:rPr lang="ru-RU" dirty="0"/>
              <a:t>9</a:t>
            </a:r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35077" y="1136650"/>
            <a:ext cx="8905240" cy="2234565"/>
          </a:xfrm>
          <a:custGeom>
            <a:avLst/>
            <a:gdLst/>
            <a:ahLst/>
            <a:cxnLst/>
            <a:rect l="l" t="t" r="r" b="b"/>
            <a:pathLst>
              <a:path w="8905240" h="2234565">
                <a:moveTo>
                  <a:pt x="8532545" y="0"/>
                </a:moveTo>
                <a:lnTo>
                  <a:pt x="372440" y="0"/>
                </a:lnTo>
                <a:lnTo>
                  <a:pt x="325722" y="2901"/>
                </a:lnTo>
                <a:lnTo>
                  <a:pt x="280736" y="11375"/>
                </a:lnTo>
                <a:lnTo>
                  <a:pt x="237831" y="25070"/>
                </a:lnTo>
                <a:lnTo>
                  <a:pt x="197355" y="43639"/>
                </a:lnTo>
                <a:lnTo>
                  <a:pt x="159658" y="66732"/>
                </a:lnTo>
                <a:lnTo>
                  <a:pt x="125089" y="94001"/>
                </a:lnTo>
                <a:lnTo>
                  <a:pt x="93996" y="125097"/>
                </a:lnTo>
                <a:lnTo>
                  <a:pt x="66729" y="159670"/>
                </a:lnTo>
                <a:lnTo>
                  <a:pt x="43637" y="197372"/>
                </a:lnTo>
                <a:lnTo>
                  <a:pt x="25069" y="237854"/>
                </a:lnTo>
                <a:lnTo>
                  <a:pt x="11374" y="280767"/>
                </a:lnTo>
                <a:lnTo>
                  <a:pt x="2901" y="325762"/>
                </a:lnTo>
                <a:lnTo>
                  <a:pt x="0" y="372490"/>
                </a:lnTo>
                <a:lnTo>
                  <a:pt x="0" y="1862201"/>
                </a:lnTo>
                <a:lnTo>
                  <a:pt x="2901" y="1908902"/>
                </a:lnTo>
                <a:lnTo>
                  <a:pt x="11374" y="1953874"/>
                </a:lnTo>
                <a:lnTo>
                  <a:pt x="25069" y="1996768"/>
                </a:lnTo>
                <a:lnTo>
                  <a:pt x="43637" y="2037234"/>
                </a:lnTo>
                <a:lnTo>
                  <a:pt x="66729" y="2074923"/>
                </a:lnTo>
                <a:lnTo>
                  <a:pt x="93996" y="2109487"/>
                </a:lnTo>
                <a:lnTo>
                  <a:pt x="125089" y="2140575"/>
                </a:lnTo>
                <a:lnTo>
                  <a:pt x="159658" y="2167839"/>
                </a:lnTo>
                <a:lnTo>
                  <a:pt x="197355" y="2190929"/>
                </a:lnTo>
                <a:lnTo>
                  <a:pt x="237831" y="2209495"/>
                </a:lnTo>
                <a:lnTo>
                  <a:pt x="280736" y="2223190"/>
                </a:lnTo>
                <a:lnTo>
                  <a:pt x="325722" y="2231663"/>
                </a:lnTo>
                <a:lnTo>
                  <a:pt x="372440" y="2234565"/>
                </a:lnTo>
                <a:lnTo>
                  <a:pt x="8532545" y="2234565"/>
                </a:lnTo>
                <a:lnTo>
                  <a:pt x="8579273" y="2231663"/>
                </a:lnTo>
                <a:lnTo>
                  <a:pt x="8624269" y="2223190"/>
                </a:lnTo>
                <a:lnTo>
                  <a:pt x="8667182" y="2209495"/>
                </a:lnTo>
                <a:lnTo>
                  <a:pt x="8707664" y="2190929"/>
                </a:lnTo>
                <a:lnTo>
                  <a:pt x="8745366" y="2167839"/>
                </a:lnTo>
                <a:lnTo>
                  <a:pt x="8779939" y="2140575"/>
                </a:lnTo>
                <a:lnTo>
                  <a:pt x="8811035" y="2109487"/>
                </a:lnTo>
                <a:lnTo>
                  <a:pt x="8838303" y="2074923"/>
                </a:lnTo>
                <a:lnTo>
                  <a:pt x="8861397" y="2037234"/>
                </a:lnTo>
                <a:lnTo>
                  <a:pt x="8879966" y="1996768"/>
                </a:lnTo>
                <a:lnTo>
                  <a:pt x="8893661" y="1953874"/>
                </a:lnTo>
                <a:lnTo>
                  <a:pt x="8902134" y="1908902"/>
                </a:lnTo>
                <a:lnTo>
                  <a:pt x="8905036" y="1862201"/>
                </a:lnTo>
                <a:lnTo>
                  <a:pt x="8905036" y="372490"/>
                </a:lnTo>
                <a:lnTo>
                  <a:pt x="8902134" y="325762"/>
                </a:lnTo>
                <a:lnTo>
                  <a:pt x="8893661" y="280767"/>
                </a:lnTo>
                <a:lnTo>
                  <a:pt x="8879966" y="237854"/>
                </a:lnTo>
                <a:lnTo>
                  <a:pt x="8861397" y="197372"/>
                </a:lnTo>
                <a:lnTo>
                  <a:pt x="8838303" y="159670"/>
                </a:lnTo>
                <a:lnTo>
                  <a:pt x="8811035" y="125097"/>
                </a:lnTo>
                <a:lnTo>
                  <a:pt x="8779939" y="94001"/>
                </a:lnTo>
                <a:lnTo>
                  <a:pt x="8745366" y="66732"/>
                </a:lnTo>
                <a:lnTo>
                  <a:pt x="8707664" y="43639"/>
                </a:lnTo>
                <a:lnTo>
                  <a:pt x="8667182" y="25070"/>
                </a:lnTo>
                <a:lnTo>
                  <a:pt x="8624269" y="11375"/>
                </a:lnTo>
                <a:lnTo>
                  <a:pt x="8579273" y="2901"/>
                </a:lnTo>
                <a:lnTo>
                  <a:pt x="8532545" y="0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5077" y="3744720"/>
            <a:ext cx="8905240" cy="3113405"/>
          </a:xfrm>
          <a:custGeom>
            <a:avLst/>
            <a:gdLst/>
            <a:ahLst/>
            <a:cxnLst/>
            <a:rect l="l" t="t" r="r" b="b"/>
            <a:pathLst>
              <a:path w="8905240" h="3113404">
                <a:moveTo>
                  <a:pt x="0" y="3113277"/>
                </a:moveTo>
                <a:lnTo>
                  <a:pt x="8904986" y="3113277"/>
                </a:lnTo>
                <a:lnTo>
                  <a:pt x="8904986" y="0"/>
                </a:lnTo>
                <a:lnTo>
                  <a:pt x="0" y="0"/>
                </a:lnTo>
                <a:lnTo>
                  <a:pt x="0" y="3113277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23443" y="1353388"/>
            <a:ext cx="8129905" cy="4848762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323340" marR="1317625" indent="1905" algn="ctr">
              <a:lnSpc>
                <a:spcPts val="4490"/>
              </a:lnSpc>
              <a:spcBef>
                <a:spcPts val="409"/>
              </a:spcBef>
            </a:pPr>
            <a:r>
              <a:rPr sz="39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Сочинение (изложение):  </a:t>
            </a:r>
            <a:r>
              <a:rPr sz="39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открытые</a:t>
            </a:r>
            <a:r>
              <a:rPr sz="3900" b="1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9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тематические</a:t>
            </a:r>
            <a:endParaRPr sz="3900" dirty="0">
              <a:latin typeface="Times New Roman"/>
              <a:cs typeface="Times New Roman"/>
            </a:endParaRPr>
          </a:p>
          <a:p>
            <a:pPr algn="ctr">
              <a:lnSpc>
                <a:spcPts val="4370"/>
              </a:lnSpc>
            </a:pPr>
            <a:r>
              <a:rPr sz="39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направления сочинений </a:t>
            </a:r>
            <a:r>
              <a:rPr sz="3900" b="1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39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900" b="1" dirty="0">
                <a:solidFill>
                  <a:srgbClr val="001F5F"/>
                </a:solidFill>
                <a:latin typeface="Times New Roman"/>
                <a:cs typeface="Times New Roman"/>
              </a:rPr>
              <a:t>201</a:t>
            </a:r>
            <a:r>
              <a:rPr lang="ru-RU" sz="3900" b="1" dirty="0">
                <a:solidFill>
                  <a:srgbClr val="001F5F"/>
                </a:solidFill>
                <a:latin typeface="Times New Roman"/>
                <a:cs typeface="Times New Roman"/>
              </a:rPr>
              <a:t>9</a:t>
            </a:r>
            <a:r>
              <a:rPr sz="3900" b="1" dirty="0">
                <a:solidFill>
                  <a:srgbClr val="001F5F"/>
                </a:solidFill>
                <a:latin typeface="Times New Roman"/>
                <a:cs typeface="Times New Roman"/>
              </a:rPr>
              <a:t>-20</a:t>
            </a:r>
            <a:r>
              <a:rPr lang="ru-RU" sz="3900" b="1" dirty="0">
                <a:solidFill>
                  <a:srgbClr val="001F5F"/>
                </a:solidFill>
                <a:latin typeface="Times New Roman"/>
                <a:cs typeface="Times New Roman"/>
              </a:rPr>
              <a:t>20</a:t>
            </a:r>
            <a:endParaRPr sz="3900" dirty="0">
              <a:latin typeface="Times New Roman"/>
              <a:cs typeface="Times New Roman"/>
            </a:endParaRPr>
          </a:p>
          <a:p>
            <a:pPr marL="2626995" algn="ctr">
              <a:lnSpc>
                <a:spcPct val="100000"/>
              </a:lnSpc>
              <a:tabLst>
                <a:tab pos="2914650" algn="l"/>
              </a:tabLst>
            </a:pPr>
            <a:endParaRPr lang="ru-RU" sz="5600" dirty="0">
              <a:latin typeface="Times New Roman"/>
              <a:cs typeface="Times New Roman"/>
            </a:endParaRPr>
          </a:p>
          <a:p>
            <a:pPr marL="2626995">
              <a:lnSpc>
                <a:spcPct val="100000"/>
              </a:lnSpc>
              <a:tabLst>
                <a:tab pos="2914650" algn="l"/>
              </a:tabLst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 «Война и мир» – к 150-летию великой книги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2. Надежда и отчаяние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3. Добро и зло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4. Гордость и смирение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5. Он и она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760072" y="228600"/>
            <a:ext cx="357695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Нормативные</a:t>
            </a:r>
            <a:r>
              <a:rPr sz="2400" b="1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документы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600" y="762000"/>
            <a:ext cx="8686800" cy="54906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985" indent="-121285">
              <a:lnSpc>
                <a:spcPct val="100000"/>
              </a:lnSpc>
              <a:spcBef>
                <a:spcPts val="95"/>
              </a:spcBef>
              <a:buChar char="•"/>
              <a:tabLst>
                <a:tab pos="134620" algn="l"/>
              </a:tabLst>
            </a:pP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Закон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№273-ФЗ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«Об образовании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РФ» от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29.12.2012 </a:t>
            </a:r>
            <a:r>
              <a:rPr sz="2400" b="1" spc="-60" dirty="0">
                <a:solidFill>
                  <a:srgbClr val="001F5F"/>
                </a:solidFill>
                <a:latin typeface="Times New Roman"/>
                <a:cs typeface="Times New Roman"/>
              </a:rPr>
              <a:t>г.(ст.</a:t>
            </a:r>
            <a:r>
              <a:rPr sz="2400" b="1" spc="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53,19,30)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299085" marR="6350" indent="-286385" algn="just">
              <a:lnSpc>
                <a:spcPct val="100000"/>
              </a:lnSpc>
              <a:buFont typeface="Arial"/>
              <a:buChar char="•"/>
              <a:tabLst>
                <a:tab pos="349885" algn="l"/>
              </a:tabLst>
            </a:pP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Приказ Минобрнауки России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№1400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от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26.12.2013 «Об утверждении Порядка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проведения 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государственной </a:t>
            </a:r>
            <a:r>
              <a:rPr sz="24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итоговой 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аттестации по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образовательным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программам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среднего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общего 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образования»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1F5F"/>
              </a:buClr>
              <a:buFont typeface="Arial"/>
              <a:buChar char="•"/>
            </a:pPr>
            <a:endParaRPr sz="2400" dirty="0">
              <a:latin typeface="Times New Roman"/>
              <a:cs typeface="Times New Roman"/>
            </a:endParaRPr>
          </a:p>
          <a:p>
            <a:pPr marL="299085" marR="5080" indent="-286385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720" algn="l"/>
              </a:tabLst>
            </a:pP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Приказ Минобрнауки России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№ 9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от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16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января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2015 </a:t>
            </a:r>
            <a:r>
              <a:rPr sz="2400" b="1" spc="-95" dirty="0">
                <a:solidFill>
                  <a:srgbClr val="001F5F"/>
                </a:solidFill>
                <a:latin typeface="Times New Roman"/>
                <a:cs typeface="Times New Roman"/>
              </a:rPr>
              <a:t>г.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«О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внесении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изменений в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Порядок  проведения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государственной итоговой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аттестации по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образовательным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программам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среднего 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общего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образования,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утвержденный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приказом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Министерства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образования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24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науки 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Российской Федерации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от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26 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декабря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2013 </a:t>
            </a:r>
            <a:r>
              <a:rPr sz="2400" b="1" spc="-95" dirty="0">
                <a:solidFill>
                  <a:srgbClr val="001F5F"/>
                </a:solidFill>
                <a:latin typeface="Times New Roman"/>
                <a:cs typeface="Times New Roman"/>
              </a:rPr>
              <a:t>г.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№</a:t>
            </a:r>
            <a:r>
              <a:rPr sz="2400" b="1" spc="-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1400»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1F5F"/>
              </a:buClr>
              <a:buFont typeface="Arial"/>
              <a:buChar char="•"/>
            </a:pP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555" y="230187"/>
            <a:ext cx="8100695" cy="643890"/>
          </a:xfrm>
          <a:prstGeom prst="rect">
            <a:avLst/>
          </a:prstGeom>
          <a:solidFill>
            <a:srgbClr val="FFF1CC"/>
          </a:solidFill>
        </p:spPr>
        <p:txBody>
          <a:bodyPr vert="horz" wrap="square" lIns="0" tIns="0" rIns="0" bIns="0" rtlCol="0">
            <a:spAutoFit/>
          </a:bodyPr>
          <a:lstStyle/>
          <a:p>
            <a:pPr marL="2009139">
              <a:lnSpc>
                <a:spcPts val="4815"/>
              </a:lnSpc>
            </a:pPr>
            <a:r>
              <a:rPr sz="4200" b="0" spc="-5" dirty="0">
                <a:latin typeface="Times New Roman"/>
                <a:cs typeface="Times New Roman"/>
              </a:rPr>
              <a:t>ПРЕДМЕТЫ</a:t>
            </a:r>
            <a:r>
              <a:rPr sz="4200" b="0" spc="-20" dirty="0">
                <a:latin typeface="Times New Roman"/>
                <a:cs typeface="Times New Roman"/>
              </a:rPr>
              <a:t> </a:t>
            </a:r>
            <a:r>
              <a:rPr sz="4200" b="0" dirty="0">
                <a:latin typeface="Times New Roman"/>
                <a:cs typeface="Times New Roman"/>
              </a:rPr>
              <a:t>ЕГЭ</a:t>
            </a:r>
            <a:endParaRPr sz="4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40583" y="1148333"/>
            <a:ext cx="3627120" cy="5391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41985" marR="633730" algn="ctr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330033"/>
                </a:solidFill>
                <a:latin typeface="Times New Roman"/>
                <a:cs typeface="Times New Roman"/>
              </a:rPr>
              <a:t>Русский</a:t>
            </a:r>
            <a:r>
              <a:rPr sz="3200" spc="-114" dirty="0">
                <a:solidFill>
                  <a:srgbClr val="330033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330033"/>
                </a:solidFill>
                <a:latin typeface="Times New Roman"/>
                <a:cs typeface="Times New Roman"/>
              </a:rPr>
              <a:t>язык  </a:t>
            </a:r>
            <a:r>
              <a:rPr sz="3200" spc="-25" dirty="0">
                <a:solidFill>
                  <a:srgbClr val="330033"/>
                </a:solidFill>
                <a:latin typeface="Times New Roman"/>
                <a:cs typeface="Times New Roman"/>
              </a:rPr>
              <a:t>Математика  </a:t>
            </a:r>
            <a:r>
              <a:rPr sz="3200" spc="-10" dirty="0">
                <a:solidFill>
                  <a:srgbClr val="330033"/>
                </a:solidFill>
                <a:latin typeface="Times New Roman"/>
                <a:cs typeface="Times New Roman"/>
              </a:rPr>
              <a:t>Физика  </a:t>
            </a:r>
            <a:r>
              <a:rPr sz="3200" spc="-5" dirty="0">
                <a:solidFill>
                  <a:srgbClr val="330033"/>
                </a:solidFill>
                <a:latin typeface="Times New Roman"/>
                <a:cs typeface="Times New Roman"/>
              </a:rPr>
              <a:t>Химия  Биология</a:t>
            </a:r>
            <a:endParaRPr sz="3200">
              <a:latin typeface="Times New Roman"/>
              <a:cs typeface="Times New Roman"/>
            </a:endParaRPr>
          </a:p>
          <a:p>
            <a:pPr marL="907415" marR="900430" algn="ctr">
              <a:lnSpc>
                <a:spcPct val="100000"/>
              </a:lnSpc>
            </a:pPr>
            <a:r>
              <a:rPr sz="3200" spc="-250" dirty="0">
                <a:solidFill>
                  <a:srgbClr val="330033"/>
                </a:solidFill>
                <a:latin typeface="Times New Roman"/>
                <a:cs typeface="Times New Roman"/>
              </a:rPr>
              <a:t>Г</a:t>
            </a:r>
            <a:r>
              <a:rPr sz="3200" dirty="0">
                <a:solidFill>
                  <a:srgbClr val="330033"/>
                </a:solidFill>
                <a:latin typeface="Times New Roman"/>
                <a:cs typeface="Times New Roman"/>
              </a:rPr>
              <a:t>ео</a:t>
            </a:r>
            <a:r>
              <a:rPr sz="3200" spc="10" dirty="0">
                <a:solidFill>
                  <a:srgbClr val="330033"/>
                </a:solidFill>
                <a:latin typeface="Times New Roman"/>
                <a:cs typeface="Times New Roman"/>
              </a:rPr>
              <a:t>г</a:t>
            </a:r>
            <a:r>
              <a:rPr sz="3200" dirty="0">
                <a:solidFill>
                  <a:srgbClr val="330033"/>
                </a:solidFill>
                <a:latin typeface="Times New Roman"/>
                <a:cs typeface="Times New Roman"/>
              </a:rPr>
              <a:t>рафия  </a:t>
            </a:r>
            <a:r>
              <a:rPr sz="3200" spc="-5" dirty="0">
                <a:solidFill>
                  <a:srgbClr val="330033"/>
                </a:solidFill>
                <a:latin typeface="Times New Roman"/>
                <a:cs typeface="Times New Roman"/>
              </a:rPr>
              <a:t>История</a:t>
            </a:r>
            <a:endParaRPr sz="320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  <a:spcBef>
                <a:spcPts val="5"/>
              </a:spcBef>
            </a:pPr>
            <a:r>
              <a:rPr sz="3200" spc="-20" dirty="0">
                <a:solidFill>
                  <a:srgbClr val="330033"/>
                </a:solidFill>
                <a:latin typeface="Times New Roman"/>
                <a:cs typeface="Times New Roman"/>
              </a:rPr>
              <a:t>Информатика </a:t>
            </a:r>
            <a:r>
              <a:rPr sz="3200" dirty="0">
                <a:solidFill>
                  <a:srgbClr val="330033"/>
                </a:solidFill>
                <a:latin typeface="Times New Roman"/>
                <a:cs typeface="Times New Roman"/>
              </a:rPr>
              <a:t>и</a:t>
            </a:r>
            <a:r>
              <a:rPr sz="3200" spc="-65" dirty="0">
                <a:solidFill>
                  <a:srgbClr val="330033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330033"/>
                </a:solidFill>
                <a:latin typeface="Times New Roman"/>
                <a:cs typeface="Times New Roman"/>
              </a:rPr>
              <a:t>ИКТ  </a:t>
            </a:r>
            <a:r>
              <a:rPr sz="3200" spc="-20" dirty="0">
                <a:solidFill>
                  <a:srgbClr val="330033"/>
                </a:solidFill>
                <a:latin typeface="Times New Roman"/>
                <a:cs typeface="Times New Roman"/>
              </a:rPr>
              <a:t>Английский </a:t>
            </a:r>
            <a:r>
              <a:rPr sz="3200" dirty="0">
                <a:solidFill>
                  <a:srgbClr val="330033"/>
                </a:solidFill>
                <a:latin typeface="Times New Roman"/>
                <a:cs typeface="Times New Roman"/>
              </a:rPr>
              <a:t>язык  </a:t>
            </a:r>
            <a:r>
              <a:rPr sz="3200" spc="-10" dirty="0">
                <a:solidFill>
                  <a:srgbClr val="330033"/>
                </a:solidFill>
                <a:latin typeface="Times New Roman"/>
                <a:cs typeface="Times New Roman"/>
              </a:rPr>
              <a:t>Литература</a:t>
            </a: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200" spc="5" dirty="0">
                <a:solidFill>
                  <a:srgbClr val="330033"/>
                </a:solidFill>
                <a:latin typeface="Times New Roman"/>
                <a:cs typeface="Times New Roman"/>
              </a:rPr>
              <a:t>Обществознание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555" y="230187"/>
            <a:ext cx="8100695" cy="643890"/>
          </a:xfrm>
          <a:prstGeom prst="rect">
            <a:avLst/>
          </a:prstGeom>
          <a:solidFill>
            <a:srgbClr val="FFF1CC"/>
          </a:solidFill>
        </p:spPr>
        <p:txBody>
          <a:bodyPr vert="horz" wrap="square" lIns="0" tIns="0" rIns="0" bIns="0" rtlCol="0">
            <a:spAutoFit/>
          </a:bodyPr>
          <a:lstStyle/>
          <a:p>
            <a:pPr marL="2009139">
              <a:lnSpc>
                <a:spcPts val="4815"/>
              </a:lnSpc>
            </a:pPr>
            <a:r>
              <a:rPr sz="4200" b="0" spc="-5" dirty="0">
                <a:latin typeface="Times New Roman"/>
                <a:cs typeface="Times New Roman"/>
              </a:rPr>
              <a:t>ПРЕДМЕТЫ</a:t>
            </a:r>
            <a:r>
              <a:rPr sz="4200" b="0" spc="-20" dirty="0">
                <a:latin typeface="Times New Roman"/>
                <a:cs typeface="Times New Roman"/>
              </a:rPr>
              <a:t> </a:t>
            </a:r>
            <a:r>
              <a:rPr sz="4200" b="0" dirty="0">
                <a:latin typeface="Times New Roman"/>
                <a:cs typeface="Times New Roman"/>
              </a:rPr>
              <a:t>ЕГЭ</a:t>
            </a:r>
            <a:endParaRPr sz="4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6471" y="1148333"/>
            <a:ext cx="8241030" cy="29835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02590" marR="5080" indent="18732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1047115" algn="l"/>
                <a:tab pos="1048385" algn="l"/>
              </a:tabLst>
            </a:pPr>
            <a:r>
              <a:rPr sz="3200" spc="-5" dirty="0">
                <a:solidFill>
                  <a:srgbClr val="330033"/>
                </a:solidFill>
                <a:latin typeface="Times New Roman"/>
                <a:cs typeface="Times New Roman"/>
              </a:rPr>
              <a:t>Для </a:t>
            </a:r>
            <a:r>
              <a:rPr sz="3200" spc="-10" dirty="0">
                <a:solidFill>
                  <a:srgbClr val="C00000"/>
                </a:solidFill>
                <a:latin typeface="Times New Roman"/>
                <a:cs typeface="Times New Roman"/>
              </a:rPr>
              <a:t>получения </a:t>
            </a:r>
            <a:r>
              <a:rPr sz="3200" dirty="0">
                <a:solidFill>
                  <a:srgbClr val="C00000"/>
                </a:solidFill>
                <a:latin typeface="Times New Roman"/>
                <a:cs typeface="Times New Roman"/>
              </a:rPr>
              <a:t>аттестата </a:t>
            </a:r>
            <a:r>
              <a:rPr sz="3200" spc="-5" dirty="0">
                <a:solidFill>
                  <a:srgbClr val="330033"/>
                </a:solidFill>
                <a:latin typeface="Times New Roman"/>
                <a:cs typeface="Times New Roman"/>
              </a:rPr>
              <a:t>выпускники  </a:t>
            </a:r>
            <a:r>
              <a:rPr sz="3200" spc="-15" dirty="0">
                <a:solidFill>
                  <a:srgbClr val="330033"/>
                </a:solidFill>
                <a:latin typeface="Times New Roman"/>
                <a:cs typeface="Times New Roman"/>
              </a:rPr>
              <a:t>текущего </a:t>
            </a:r>
            <a:r>
              <a:rPr sz="3200" spc="-45" dirty="0">
                <a:solidFill>
                  <a:srgbClr val="330033"/>
                </a:solidFill>
                <a:latin typeface="Times New Roman"/>
                <a:cs typeface="Times New Roman"/>
              </a:rPr>
              <a:t>года </a:t>
            </a:r>
            <a:r>
              <a:rPr sz="3200" spc="-5" dirty="0">
                <a:solidFill>
                  <a:srgbClr val="330033"/>
                </a:solidFill>
                <a:latin typeface="Times New Roman"/>
                <a:cs typeface="Times New Roman"/>
              </a:rPr>
              <a:t>сдают </a:t>
            </a:r>
            <a:r>
              <a:rPr sz="3200" spc="-15" dirty="0">
                <a:solidFill>
                  <a:srgbClr val="330033"/>
                </a:solidFill>
                <a:latin typeface="Times New Roman"/>
                <a:cs typeface="Times New Roman"/>
              </a:rPr>
              <a:t>обязательные</a:t>
            </a:r>
            <a:r>
              <a:rPr sz="3200" spc="-20" dirty="0">
                <a:solidFill>
                  <a:srgbClr val="330033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330033"/>
                </a:solidFill>
                <a:latin typeface="Times New Roman"/>
                <a:cs typeface="Times New Roman"/>
              </a:rPr>
              <a:t>предметы</a:t>
            </a:r>
            <a:endParaRPr sz="3200" dirty="0">
              <a:latin typeface="Times New Roman"/>
              <a:cs typeface="Times New Roman"/>
            </a:endParaRPr>
          </a:p>
          <a:p>
            <a:pPr marL="1794510">
              <a:lnSpc>
                <a:spcPct val="100000"/>
              </a:lnSpc>
            </a:pPr>
            <a:r>
              <a:rPr sz="3200" dirty="0">
                <a:solidFill>
                  <a:srgbClr val="330033"/>
                </a:solidFill>
                <a:latin typeface="Times New Roman"/>
                <a:cs typeface="Times New Roman"/>
              </a:rPr>
              <a:t>– </a:t>
            </a:r>
            <a:r>
              <a:rPr sz="3200" spc="-5" dirty="0">
                <a:solidFill>
                  <a:srgbClr val="C00000"/>
                </a:solidFill>
                <a:latin typeface="Times New Roman"/>
                <a:cs typeface="Times New Roman"/>
              </a:rPr>
              <a:t>русский язык </a:t>
            </a:r>
            <a:r>
              <a:rPr sz="3200" dirty="0">
                <a:solidFill>
                  <a:srgbClr val="C00000"/>
                </a:solidFill>
                <a:latin typeface="Times New Roman"/>
                <a:cs typeface="Times New Roman"/>
              </a:rPr>
              <a:t>и</a:t>
            </a:r>
            <a:r>
              <a:rPr sz="3200" spc="-5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3200" spc="-25" dirty="0">
                <a:solidFill>
                  <a:srgbClr val="C00000"/>
                </a:solidFill>
                <a:latin typeface="Times New Roman"/>
                <a:cs typeface="Times New Roman"/>
              </a:rPr>
              <a:t>математику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 dirty="0">
              <a:latin typeface="Times New Roman"/>
              <a:cs typeface="Times New Roman"/>
            </a:endParaRPr>
          </a:p>
          <a:p>
            <a:pPr marL="469265" marR="71120" indent="-4692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  <a:tab pos="4341495" algn="l"/>
                <a:tab pos="4679950" algn="l"/>
                <a:tab pos="7059295" algn="l"/>
              </a:tabLst>
            </a:pPr>
            <a:r>
              <a:rPr sz="3200" spc="-5" dirty="0">
                <a:solidFill>
                  <a:srgbClr val="330033"/>
                </a:solidFill>
                <a:latin typeface="Times New Roman"/>
                <a:cs typeface="Times New Roman"/>
              </a:rPr>
              <a:t>Пр</a:t>
            </a:r>
            <a:r>
              <a:rPr sz="3200" spc="-25" dirty="0">
                <a:solidFill>
                  <a:srgbClr val="330033"/>
                </a:solidFill>
                <a:latin typeface="Times New Roman"/>
                <a:cs typeface="Times New Roman"/>
              </a:rPr>
              <a:t>е</a:t>
            </a:r>
            <a:r>
              <a:rPr sz="3200" dirty="0">
                <a:solidFill>
                  <a:srgbClr val="330033"/>
                </a:solidFill>
                <a:latin typeface="Times New Roman"/>
                <a:cs typeface="Times New Roman"/>
              </a:rPr>
              <a:t>дме</a:t>
            </a:r>
            <a:r>
              <a:rPr sz="3200" spc="5" dirty="0">
                <a:solidFill>
                  <a:srgbClr val="330033"/>
                </a:solidFill>
                <a:latin typeface="Times New Roman"/>
                <a:cs typeface="Times New Roman"/>
              </a:rPr>
              <a:t>т</a:t>
            </a:r>
            <a:r>
              <a:rPr sz="3200" dirty="0">
                <a:solidFill>
                  <a:srgbClr val="330033"/>
                </a:solidFill>
                <a:latin typeface="Times New Roman"/>
                <a:cs typeface="Times New Roman"/>
              </a:rPr>
              <a:t>ы</a:t>
            </a:r>
            <a:r>
              <a:rPr sz="3200" spc="-40" dirty="0">
                <a:solidFill>
                  <a:srgbClr val="330033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330033"/>
                </a:solidFill>
                <a:latin typeface="Times New Roman"/>
                <a:cs typeface="Times New Roman"/>
              </a:rPr>
              <a:t>п</a:t>
            </a:r>
            <a:r>
              <a:rPr sz="3200" dirty="0">
                <a:solidFill>
                  <a:srgbClr val="330033"/>
                </a:solidFill>
                <a:latin typeface="Times New Roman"/>
                <a:cs typeface="Times New Roman"/>
              </a:rPr>
              <a:t>о</a:t>
            </a:r>
            <a:r>
              <a:rPr sz="3200" spc="-15" dirty="0">
                <a:solidFill>
                  <a:srgbClr val="330033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330033"/>
                </a:solidFill>
                <a:latin typeface="Times New Roman"/>
                <a:cs typeface="Times New Roman"/>
              </a:rPr>
              <a:t>выбо</a:t>
            </a:r>
            <a:r>
              <a:rPr sz="3200" spc="-30" dirty="0">
                <a:solidFill>
                  <a:srgbClr val="330033"/>
                </a:solidFill>
                <a:latin typeface="Times New Roman"/>
                <a:cs typeface="Times New Roman"/>
              </a:rPr>
              <a:t>р</a:t>
            </a:r>
            <a:r>
              <a:rPr sz="3200" dirty="0">
                <a:solidFill>
                  <a:srgbClr val="330033"/>
                </a:solidFill>
                <a:latin typeface="Times New Roman"/>
                <a:cs typeface="Times New Roman"/>
              </a:rPr>
              <a:t>у	-	м</a:t>
            </a:r>
            <a:r>
              <a:rPr sz="3200" spc="-80" dirty="0">
                <a:solidFill>
                  <a:srgbClr val="330033"/>
                </a:solidFill>
                <a:latin typeface="Times New Roman"/>
                <a:cs typeface="Times New Roman"/>
              </a:rPr>
              <a:t>о</a:t>
            </a:r>
            <a:r>
              <a:rPr sz="3200" dirty="0">
                <a:solidFill>
                  <a:srgbClr val="330033"/>
                </a:solidFill>
                <a:latin typeface="Times New Roman"/>
                <a:cs typeface="Times New Roman"/>
              </a:rPr>
              <a:t>жно</a:t>
            </a:r>
            <a:r>
              <a:rPr sz="3200" spc="-20" dirty="0">
                <a:solidFill>
                  <a:srgbClr val="330033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330033"/>
                </a:solidFill>
                <a:latin typeface="Times New Roman"/>
                <a:cs typeface="Times New Roman"/>
              </a:rPr>
              <a:t>сд</a:t>
            </a:r>
            <a:r>
              <a:rPr sz="3200" spc="-70" dirty="0">
                <a:solidFill>
                  <a:srgbClr val="330033"/>
                </a:solidFill>
                <a:latin typeface="Times New Roman"/>
                <a:cs typeface="Times New Roman"/>
              </a:rPr>
              <a:t>а</a:t>
            </a:r>
            <a:r>
              <a:rPr sz="3200" spc="-5" dirty="0">
                <a:solidFill>
                  <a:srgbClr val="330033"/>
                </a:solidFill>
                <a:latin typeface="Times New Roman"/>
                <a:cs typeface="Times New Roman"/>
              </a:rPr>
              <a:t>т</a:t>
            </a:r>
            <a:r>
              <a:rPr sz="3200" dirty="0">
                <a:solidFill>
                  <a:srgbClr val="330033"/>
                </a:solidFill>
                <a:latin typeface="Times New Roman"/>
                <a:cs typeface="Times New Roman"/>
              </a:rPr>
              <a:t>ь	</a:t>
            </a:r>
            <a:r>
              <a:rPr sz="3200" spc="-5" dirty="0">
                <a:solidFill>
                  <a:srgbClr val="330033"/>
                </a:solidFill>
                <a:latin typeface="Times New Roman"/>
                <a:cs typeface="Times New Roman"/>
              </a:rPr>
              <a:t>люб</a:t>
            </a:r>
            <a:r>
              <a:rPr sz="3200" spc="30" dirty="0">
                <a:solidFill>
                  <a:srgbClr val="330033"/>
                </a:solidFill>
                <a:latin typeface="Times New Roman"/>
                <a:cs typeface="Times New Roman"/>
              </a:rPr>
              <a:t>о</a:t>
            </a:r>
            <a:r>
              <a:rPr sz="3200" dirty="0">
                <a:solidFill>
                  <a:srgbClr val="330033"/>
                </a:solidFill>
                <a:latin typeface="Times New Roman"/>
                <a:cs typeface="Times New Roman"/>
              </a:rPr>
              <a:t>е  </a:t>
            </a:r>
            <a:r>
              <a:rPr sz="3200" spc="-15" dirty="0">
                <a:solidFill>
                  <a:srgbClr val="330033"/>
                </a:solidFill>
                <a:latin typeface="Times New Roman"/>
                <a:cs typeface="Times New Roman"/>
              </a:rPr>
              <a:t>количество </a:t>
            </a:r>
            <a:r>
              <a:rPr sz="3200" spc="-10" dirty="0">
                <a:solidFill>
                  <a:srgbClr val="330033"/>
                </a:solidFill>
                <a:latin typeface="Times New Roman"/>
                <a:cs typeface="Times New Roman"/>
              </a:rPr>
              <a:t>предметов </a:t>
            </a:r>
            <a:r>
              <a:rPr sz="3200" dirty="0" err="1">
                <a:solidFill>
                  <a:srgbClr val="330033"/>
                </a:solidFill>
                <a:latin typeface="Times New Roman"/>
                <a:cs typeface="Times New Roman"/>
              </a:rPr>
              <a:t>из</a:t>
            </a:r>
            <a:r>
              <a:rPr sz="3200" spc="-60" dirty="0">
                <a:solidFill>
                  <a:srgbClr val="330033"/>
                </a:solidFill>
                <a:latin typeface="Times New Roman"/>
                <a:cs typeface="Times New Roman"/>
              </a:rPr>
              <a:t> </a:t>
            </a:r>
            <a:r>
              <a:rPr sz="3200" spc="-5" dirty="0" err="1">
                <a:solidFill>
                  <a:srgbClr val="330033"/>
                </a:solidFill>
                <a:latin typeface="Times New Roman"/>
                <a:cs typeface="Times New Roman"/>
              </a:rPr>
              <a:t>списка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9905" y="236537"/>
            <a:ext cx="8087995" cy="631190"/>
          </a:xfrm>
          <a:custGeom>
            <a:avLst/>
            <a:gdLst/>
            <a:ahLst/>
            <a:cxnLst/>
            <a:rect l="l" t="t" r="r" b="b"/>
            <a:pathLst>
              <a:path w="8087995" h="631190">
                <a:moveTo>
                  <a:pt x="0" y="630618"/>
                </a:moveTo>
                <a:lnTo>
                  <a:pt x="8087741" y="630618"/>
                </a:lnTo>
                <a:lnTo>
                  <a:pt x="8087741" y="0"/>
                </a:lnTo>
                <a:lnTo>
                  <a:pt x="0" y="0"/>
                </a:lnTo>
                <a:lnTo>
                  <a:pt x="0" y="630618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9905" y="236537"/>
            <a:ext cx="8087995" cy="631190"/>
          </a:xfrm>
          <a:custGeom>
            <a:avLst/>
            <a:gdLst/>
            <a:ahLst/>
            <a:cxnLst/>
            <a:rect l="l" t="t" r="r" b="b"/>
            <a:pathLst>
              <a:path w="8087995" h="631190">
                <a:moveTo>
                  <a:pt x="0" y="630618"/>
                </a:moveTo>
                <a:lnTo>
                  <a:pt x="8087741" y="630618"/>
                </a:lnTo>
                <a:lnTo>
                  <a:pt x="8087741" y="0"/>
                </a:lnTo>
                <a:lnTo>
                  <a:pt x="0" y="0"/>
                </a:lnTo>
                <a:lnTo>
                  <a:pt x="0" y="630618"/>
                </a:lnTo>
                <a:close/>
              </a:path>
            </a:pathLst>
          </a:custGeom>
          <a:ln w="12699">
            <a:solidFill>
              <a:srgbClr val="FFF1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47086" y="63449"/>
            <a:ext cx="421576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b="0" spc="-5" dirty="0">
                <a:latin typeface="Times New Roman"/>
                <a:cs typeface="Times New Roman"/>
              </a:rPr>
              <a:t>ГИА</a:t>
            </a:r>
            <a:r>
              <a:rPr sz="4200" b="0" spc="-65" dirty="0">
                <a:latin typeface="Times New Roman"/>
                <a:cs typeface="Times New Roman"/>
              </a:rPr>
              <a:t> </a:t>
            </a:r>
            <a:r>
              <a:rPr sz="4200" b="0" spc="-25" dirty="0">
                <a:latin typeface="Times New Roman"/>
                <a:cs typeface="Times New Roman"/>
              </a:rPr>
              <a:t>выпускников</a:t>
            </a:r>
            <a:endParaRPr sz="4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9236" y="1148333"/>
            <a:ext cx="6908165" cy="34404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3200" spc="-15" dirty="0">
                <a:solidFill>
                  <a:srgbClr val="C00000"/>
                </a:solidFill>
                <a:latin typeface="Times New Roman"/>
                <a:cs typeface="Times New Roman"/>
              </a:rPr>
              <a:t>Количество </a:t>
            </a:r>
            <a:r>
              <a:rPr sz="3200" spc="-5" dirty="0">
                <a:solidFill>
                  <a:srgbClr val="C00000"/>
                </a:solidFill>
                <a:latin typeface="Times New Roman"/>
                <a:cs typeface="Times New Roman"/>
              </a:rPr>
              <a:t>экзаменов </a:t>
            </a:r>
            <a:r>
              <a:rPr sz="3200" spc="-5" dirty="0">
                <a:solidFill>
                  <a:srgbClr val="330033"/>
                </a:solidFill>
                <a:latin typeface="Times New Roman"/>
                <a:cs typeface="Times New Roman"/>
              </a:rPr>
              <a:t>по </a:t>
            </a:r>
            <a:r>
              <a:rPr sz="3200" spc="-10" dirty="0">
                <a:solidFill>
                  <a:srgbClr val="330033"/>
                </a:solidFill>
                <a:latin typeface="Times New Roman"/>
                <a:cs typeface="Times New Roman"/>
              </a:rPr>
              <a:t>выбору  </a:t>
            </a:r>
            <a:r>
              <a:rPr sz="3200" spc="-5" dirty="0">
                <a:solidFill>
                  <a:srgbClr val="330033"/>
                </a:solidFill>
                <a:latin typeface="Times New Roman"/>
                <a:cs typeface="Times New Roman"/>
              </a:rPr>
              <a:t>выпускник определяет</a:t>
            </a:r>
            <a:r>
              <a:rPr sz="3200" spc="-25" dirty="0">
                <a:solidFill>
                  <a:srgbClr val="330033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C00000"/>
                </a:solidFill>
                <a:latin typeface="Times New Roman"/>
                <a:cs typeface="Times New Roman"/>
              </a:rPr>
              <a:t>самостоятельно.</a:t>
            </a:r>
            <a:endParaRPr sz="3200">
              <a:latin typeface="Times New Roman"/>
              <a:cs typeface="Times New Roman"/>
            </a:endParaRPr>
          </a:p>
          <a:p>
            <a:pPr marL="196850" marR="191135" indent="2540" algn="ctr">
              <a:lnSpc>
                <a:spcPct val="100000"/>
              </a:lnSpc>
            </a:pPr>
            <a:r>
              <a:rPr sz="3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Заявление </a:t>
            </a:r>
            <a:r>
              <a:rPr sz="3200" dirty="0">
                <a:solidFill>
                  <a:srgbClr val="330033"/>
                </a:solidFill>
                <a:latin typeface="Times New Roman"/>
                <a:cs typeface="Times New Roman"/>
              </a:rPr>
              <a:t>о выборе </a:t>
            </a:r>
            <a:r>
              <a:rPr sz="3200" spc="-5" dirty="0">
                <a:solidFill>
                  <a:srgbClr val="330033"/>
                </a:solidFill>
                <a:latin typeface="Times New Roman"/>
                <a:cs typeface="Times New Roman"/>
              </a:rPr>
              <a:t>экзаменов </a:t>
            </a:r>
            <a:r>
              <a:rPr sz="3200" dirty="0">
                <a:solidFill>
                  <a:srgbClr val="330033"/>
                </a:solidFill>
                <a:latin typeface="Times New Roman"/>
                <a:cs typeface="Times New Roman"/>
              </a:rPr>
              <a:t>и </a:t>
            </a:r>
            <a:r>
              <a:rPr sz="3200" spc="-5" dirty="0">
                <a:solidFill>
                  <a:srgbClr val="330033"/>
                </a:solidFill>
                <a:latin typeface="Times New Roman"/>
                <a:cs typeface="Times New Roman"/>
              </a:rPr>
              <a:t>их  </a:t>
            </a:r>
            <a:r>
              <a:rPr sz="3200" spc="-15" dirty="0">
                <a:solidFill>
                  <a:srgbClr val="330033"/>
                </a:solidFill>
                <a:latin typeface="Times New Roman"/>
                <a:cs typeface="Times New Roman"/>
              </a:rPr>
              <a:t>количестве, </a:t>
            </a:r>
            <a:r>
              <a:rPr sz="3200" dirty="0">
                <a:solidFill>
                  <a:srgbClr val="330033"/>
                </a:solidFill>
                <a:latin typeface="Times New Roman"/>
                <a:cs typeface="Times New Roman"/>
              </a:rPr>
              <a:t>подписанное</a:t>
            </a:r>
            <a:r>
              <a:rPr sz="3200" spc="-80" dirty="0">
                <a:solidFill>
                  <a:srgbClr val="330033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330033"/>
                </a:solidFill>
                <a:latin typeface="Times New Roman"/>
                <a:cs typeface="Times New Roman"/>
              </a:rPr>
              <a:t>родителями  </a:t>
            </a:r>
            <a:r>
              <a:rPr sz="3200" spc="-15" dirty="0">
                <a:solidFill>
                  <a:srgbClr val="330033"/>
                </a:solidFill>
                <a:latin typeface="Times New Roman"/>
                <a:cs typeface="Times New Roman"/>
              </a:rPr>
              <a:t>(законными</a:t>
            </a:r>
            <a:r>
              <a:rPr sz="3200" spc="-45" dirty="0">
                <a:solidFill>
                  <a:srgbClr val="330033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330033"/>
                </a:solidFill>
                <a:latin typeface="Times New Roman"/>
                <a:cs typeface="Times New Roman"/>
              </a:rPr>
              <a:t>представителями),</a:t>
            </a:r>
            <a:endParaRPr sz="3200">
              <a:latin typeface="Times New Roman"/>
              <a:cs typeface="Times New Roman"/>
            </a:endParaRPr>
          </a:p>
          <a:p>
            <a:pPr marL="101600" algn="ctr">
              <a:lnSpc>
                <a:spcPct val="100000"/>
              </a:lnSpc>
              <a:tabLst>
                <a:tab pos="1459230" algn="l"/>
              </a:tabLst>
            </a:pPr>
            <a:r>
              <a:rPr sz="3200" spc="-15" dirty="0">
                <a:solidFill>
                  <a:srgbClr val="330033"/>
                </a:solidFill>
                <a:latin typeface="Times New Roman"/>
                <a:cs typeface="Times New Roman"/>
              </a:rPr>
              <a:t>подаёт	</a:t>
            </a:r>
            <a:r>
              <a:rPr sz="3200" spc="-5" dirty="0">
                <a:solidFill>
                  <a:srgbClr val="330033"/>
                </a:solidFill>
                <a:latin typeface="Times New Roman"/>
                <a:cs typeface="Times New Roman"/>
              </a:rPr>
              <a:t>выпускник</a:t>
            </a:r>
            <a:r>
              <a:rPr sz="3200" spc="-55" dirty="0">
                <a:solidFill>
                  <a:srgbClr val="330033"/>
                </a:solidFill>
                <a:latin typeface="Times New Roman"/>
                <a:cs typeface="Times New Roman"/>
              </a:rPr>
              <a:t> </a:t>
            </a:r>
            <a:r>
              <a:rPr sz="3200" spc="5" dirty="0">
                <a:solidFill>
                  <a:srgbClr val="330033"/>
                </a:solidFill>
                <a:latin typeface="Times New Roman"/>
                <a:cs typeface="Times New Roman"/>
              </a:rPr>
              <a:t>самостоятельно</a:t>
            </a:r>
            <a:endParaRPr sz="3200">
              <a:latin typeface="Times New Roman"/>
              <a:cs typeface="Times New Roman"/>
            </a:endParaRPr>
          </a:p>
          <a:p>
            <a:pPr marL="103505" algn="ctr">
              <a:lnSpc>
                <a:spcPct val="100000"/>
              </a:lnSpc>
            </a:pPr>
            <a:r>
              <a:rPr sz="3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не </a:t>
            </a:r>
            <a:r>
              <a:rPr sz="32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позднее </a:t>
            </a:r>
            <a:r>
              <a:rPr sz="3200" b="1" dirty="0">
                <a:solidFill>
                  <a:srgbClr val="C00000"/>
                </a:solidFill>
                <a:latin typeface="Times New Roman"/>
                <a:cs typeface="Times New Roman"/>
              </a:rPr>
              <a:t>1 </a:t>
            </a:r>
            <a:r>
              <a:rPr sz="32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февраля 2019</a:t>
            </a:r>
            <a:r>
              <a:rPr sz="3200" b="1" spc="-45" dirty="0">
                <a:solidFill>
                  <a:srgbClr val="C00000"/>
                </a:solidFill>
                <a:latin typeface="Times New Roman"/>
                <a:cs typeface="Times New Roman"/>
              </a:rPr>
              <a:t> года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555" y="230187"/>
            <a:ext cx="8100695" cy="643890"/>
          </a:xfrm>
          <a:prstGeom prst="rect">
            <a:avLst/>
          </a:prstGeom>
          <a:solidFill>
            <a:srgbClr val="FFF1CC"/>
          </a:solidFill>
        </p:spPr>
        <p:txBody>
          <a:bodyPr vert="horz" wrap="square" lIns="0" tIns="1206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0"/>
              </a:spcBef>
            </a:pPr>
            <a:r>
              <a:rPr sz="2400" spc="-90" dirty="0"/>
              <a:t>РЕЗУЛЬТАТЫ</a:t>
            </a:r>
            <a:r>
              <a:rPr sz="2400" spc="5" dirty="0"/>
              <a:t> </a:t>
            </a:r>
            <a:r>
              <a:rPr sz="2400" spc="-5" dirty="0"/>
              <a:t>ЕГЭ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283870" y="1281760"/>
            <a:ext cx="8573135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Выполненная экзаменационная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работа оценивается</a:t>
            </a:r>
            <a:r>
              <a:rPr sz="2400" spc="4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первичных</a:t>
            </a:r>
            <a:r>
              <a:rPr sz="24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баллах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Количество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первичных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баллов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за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выполнение 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каждого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задания  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можно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узнать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спецификации КИМ по</a:t>
            </a:r>
            <a:r>
              <a:rPr sz="24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предмету.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Первичные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баллы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переводятся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в </a:t>
            </a:r>
            <a:r>
              <a:rPr sz="24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тестовые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, </a:t>
            </a:r>
            <a:r>
              <a:rPr sz="2400" spc="-30" dirty="0">
                <a:solidFill>
                  <a:srgbClr val="001F5F"/>
                </a:solidFill>
                <a:latin typeface="Times New Roman"/>
                <a:cs typeface="Times New Roman"/>
              </a:rPr>
              <a:t>которые</a:t>
            </a:r>
            <a:r>
              <a:rPr sz="24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устанавливают 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итоговый </a:t>
            </a:r>
            <a:r>
              <a:rPr sz="2400" spc="-30" dirty="0">
                <a:solidFill>
                  <a:srgbClr val="001F5F"/>
                </a:solidFill>
                <a:latin typeface="Times New Roman"/>
                <a:cs typeface="Times New Roman"/>
              </a:rPr>
              <a:t>результат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ЕГЭ по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100-балльной</a:t>
            </a:r>
            <a:r>
              <a:rPr sz="2400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10" dirty="0" err="1">
                <a:solidFill>
                  <a:srgbClr val="001F5F"/>
                </a:solidFill>
                <a:latin typeface="Times New Roman"/>
                <a:cs typeface="Times New Roman"/>
              </a:rPr>
              <a:t>шкале</a:t>
            </a:r>
            <a:r>
              <a:rPr lang="ru-RU"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;</a:t>
            </a:r>
            <a:endParaRPr sz="2400" dirty="0">
              <a:latin typeface="Times New Roman"/>
              <a:cs typeface="Times New Roman"/>
            </a:endParaRPr>
          </a:p>
          <a:p>
            <a:pPr marL="355600" marR="106616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Ознакомление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участников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ЕГЭ с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полученными ими 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результатами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ЕГЭ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по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общеобразовательному предмету 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осуществляется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не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позднее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3-х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рабочих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дней со дня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их  </a:t>
            </a:r>
            <a:r>
              <a:rPr sz="2400" spc="-5" dirty="0" err="1">
                <a:solidFill>
                  <a:srgbClr val="001F5F"/>
                </a:solidFill>
                <a:latin typeface="Times New Roman"/>
                <a:cs typeface="Times New Roman"/>
              </a:rPr>
              <a:t>утверждения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ГЭК</a:t>
            </a:r>
            <a:r>
              <a:rPr lang="ru-RU"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;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solidFill>
                  <a:srgbClr val="001F5F"/>
                </a:solidFill>
                <a:latin typeface="Times New Roman"/>
                <a:cs typeface="Times New Roman"/>
              </a:rPr>
              <a:t>Результаты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ЕГЭ 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каждого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участника </a:t>
            </a:r>
            <a:r>
              <a:rPr sz="2400" spc="5" dirty="0">
                <a:solidFill>
                  <a:srgbClr val="001F5F"/>
                </a:solidFill>
                <a:latin typeface="Times New Roman"/>
                <a:cs typeface="Times New Roman"/>
              </a:rPr>
              <a:t>заносятся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федеральную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 err="1">
                <a:solidFill>
                  <a:srgbClr val="001F5F"/>
                </a:solidFill>
                <a:latin typeface="Times New Roman"/>
                <a:cs typeface="Times New Roman"/>
              </a:rPr>
              <a:t>информационную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30" dirty="0" err="1">
                <a:solidFill>
                  <a:srgbClr val="001F5F"/>
                </a:solidFill>
                <a:latin typeface="Times New Roman"/>
                <a:cs typeface="Times New Roman"/>
              </a:rPr>
              <a:t>систему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3555" y="230187"/>
            <a:ext cx="8100695" cy="643890"/>
          </a:xfrm>
          <a:prstGeom prst="rect">
            <a:avLst/>
          </a:prstGeom>
          <a:solidFill>
            <a:srgbClr val="FFF1CC"/>
          </a:solidFill>
        </p:spPr>
        <p:txBody>
          <a:bodyPr vert="horz" wrap="square" lIns="0" tIns="1206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0"/>
              </a:spcBef>
            </a:pPr>
            <a:r>
              <a:rPr sz="2400" b="1" spc="-90" dirty="0">
                <a:solidFill>
                  <a:srgbClr val="001F5F"/>
                </a:solidFill>
                <a:latin typeface="Times New Roman"/>
                <a:cs typeface="Times New Roman"/>
              </a:rPr>
              <a:t>РЕЗУЛЬТАТЫ</a:t>
            </a:r>
            <a:r>
              <a:rPr sz="2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ЕГЭ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3870" y="1278712"/>
            <a:ext cx="8688705" cy="5392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37795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35" dirty="0">
                <a:solidFill>
                  <a:srgbClr val="001F5F"/>
                </a:solidFill>
                <a:latin typeface="Times New Roman"/>
                <a:cs typeface="Times New Roman"/>
              </a:rPr>
              <a:t>результаты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ЕГЭ </a:t>
            </a:r>
            <a:r>
              <a:rPr sz="3200" spc="-65" dirty="0">
                <a:solidFill>
                  <a:srgbClr val="001F5F"/>
                </a:solidFill>
                <a:latin typeface="Times New Roman"/>
                <a:cs typeface="Times New Roman"/>
              </a:rPr>
              <a:t>будут </a:t>
            </a:r>
            <a:r>
              <a:rPr sz="3200" b="1" dirty="0">
                <a:solidFill>
                  <a:srgbClr val="C00000"/>
                </a:solidFill>
                <a:latin typeface="Times New Roman"/>
                <a:cs typeface="Times New Roman"/>
              </a:rPr>
              <a:t>действительны четыре  </a:t>
            </a:r>
            <a:r>
              <a:rPr sz="3200" b="1" spc="-35" dirty="0">
                <a:solidFill>
                  <a:srgbClr val="C00000"/>
                </a:solidFill>
                <a:latin typeface="Times New Roman"/>
                <a:cs typeface="Times New Roman"/>
              </a:rPr>
              <a:t>года</a:t>
            </a:r>
            <a:r>
              <a:rPr sz="3200" spc="-35" dirty="0">
                <a:solidFill>
                  <a:srgbClr val="001F5F"/>
                </a:solidFill>
                <a:latin typeface="Times New Roman"/>
                <a:cs typeface="Times New Roman"/>
              </a:rPr>
              <a:t>, </a:t>
            </a:r>
            <a:r>
              <a:rPr sz="3200" spc="-5" dirty="0">
                <a:solidFill>
                  <a:srgbClr val="001F5F"/>
                </a:solidFill>
                <a:latin typeface="Times New Roman"/>
                <a:cs typeface="Times New Roman"/>
              </a:rPr>
              <a:t>следующих за </a:t>
            </a:r>
            <a:r>
              <a:rPr sz="3200" spc="-45" dirty="0">
                <a:solidFill>
                  <a:srgbClr val="001F5F"/>
                </a:solidFill>
                <a:latin typeface="Times New Roman"/>
                <a:cs typeface="Times New Roman"/>
              </a:rPr>
              <a:t>годом </a:t>
            </a:r>
            <a:r>
              <a:rPr sz="3200" spc="-25" dirty="0">
                <a:solidFill>
                  <a:srgbClr val="001F5F"/>
                </a:solidFill>
                <a:latin typeface="Times New Roman"/>
                <a:cs typeface="Times New Roman"/>
              </a:rPr>
              <a:t>сдачи </a:t>
            </a:r>
            <a:r>
              <a:rPr sz="3200" spc="-5" dirty="0">
                <a:solidFill>
                  <a:srgbClr val="001F5F"/>
                </a:solidFill>
                <a:latin typeface="Times New Roman"/>
                <a:cs typeface="Times New Roman"/>
              </a:rPr>
              <a:t>экзаменов. </a:t>
            </a:r>
            <a:r>
              <a:rPr sz="3200" spc="-120" dirty="0">
                <a:solidFill>
                  <a:srgbClr val="001F5F"/>
                </a:solidFill>
                <a:latin typeface="Times New Roman"/>
                <a:cs typeface="Times New Roman"/>
              </a:rPr>
              <a:t>То  </a:t>
            </a:r>
            <a:r>
              <a:rPr sz="3200" spc="20" dirty="0">
                <a:solidFill>
                  <a:srgbClr val="001F5F"/>
                </a:solidFill>
                <a:latin typeface="Times New Roman"/>
                <a:cs typeface="Times New Roman"/>
              </a:rPr>
              <a:t>есть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теперь Свидетельство о</a:t>
            </a:r>
            <a:r>
              <a:rPr sz="32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spc="-15" dirty="0">
                <a:solidFill>
                  <a:srgbClr val="001F5F"/>
                </a:solidFill>
                <a:latin typeface="Times New Roman"/>
                <a:cs typeface="Times New Roman"/>
              </a:rPr>
              <a:t>едином</a:t>
            </a:r>
            <a:endParaRPr sz="3200" dirty="0">
              <a:latin typeface="Times New Roman"/>
              <a:cs typeface="Times New Roman"/>
            </a:endParaRPr>
          </a:p>
          <a:p>
            <a:pPr marL="354965" marR="5080">
              <a:lnSpc>
                <a:spcPct val="100000"/>
              </a:lnSpc>
              <a:spcBef>
                <a:spcPts val="5"/>
              </a:spcBef>
            </a:pPr>
            <a:r>
              <a:rPr sz="3200" spc="-20" dirty="0">
                <a:solidFill>
                  <a:srgbClr val="001F5F"/>
                </a:solidFill>
                <a:latin typeface="Times New Roman"/>
                <a:cs typeface="Times New Roman"/>
              </a:rPr>
              <a:t>государственном </a:t>
            </a:r>
            <a:r>
              <a:rPr sz="3200" spc="-10" dirty="0">
                <a:solidFill>
                  <a:srgbClr val="001F5F"/>
                </a:solidFill>
                <a:latin typeface="Times New Roman"/>
                <a:cs typeface="Times New Roman"/>
              </a:rPr>
              <a:t>экзамене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имеет срок 4 </a:t>
            </a:r>
            <a:r>
              <a:rPr sz="3200" spc="-45" dirty="0">
                <a:solidFill>
                  <a:srgbClr val="001F5F"/>
                </a:solidFill>
                <a:latin typeface="Times New Roman"/>
                <a:cs typeface="Times New Roman"/>
              </a:rPr>
              <a:t>года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и с  данным </a:t>
            </a:r>
            <a:r>
              <a:rPr sz="3200" spc="-20" dirty="0">
                <a:solidFill>
                  <a:srgbClr val="001F5F"/>
                </a:solidFill>
                <a:latin typeface="Times New Roman"/>
                <a:cs typeface="Times New Roman"/>
              </a:rPr>
              <a:t>документом </a:t>
            </a:r>
            <a:r>
              <a:rPr sz="3200" spc="-15" dirty="0">
                <a:solidFill>
                  <a:srgbClr val="001F5F"/>
                </a:solidFill>
                <a:latin typeface="Times New Roman"/>
                <a:cs typeface="Times New Roman"/>
              </a:rPr>
              <a:t>можно </a:t>
            </a:r>
            <a:r>
              <a:rPr sz="3200" spc="-65" dirty="0">
                <a:solidFill>
                  <a:srgbClr val="001F5F"/>
                </a:solidFill>
                <a:latin typeface="Times New Roman"/>
                <a:cs typeface="Times New Roman"/>
              </a:rPr>
              <a:t>будет </a:t>
            </a:r>
            <a:r>
              <a:rPr sz="3200" spc="-5" dirty="0">
                <a:solidFill>
                  <a:srgbClr val="001F5F"/>
                </a:solidFill>
                <a:latin typeface="Times New Roman"/>
                <a:cs typeface="Times New Roman"/>
              </a:rPr>
              <a:t>поступать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в  </a:t>
            </a:r>
            <a:r>
              <a:rPr sz="3200" spc="-100" dirty="0">
                <a:solidFill>
                  <a:srgbClr val="001F5F"/>
                </a:solidFill>
                <a:latin typeface="Times New Roman"/>
                <a:cs typeface="Times New Roman"/>
              </a:rPr>
              <a:t>ВУЗ</a:t>
            </a:r>
            <a:r>
              <a:rPr sz="3200" spc="-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четырежды.</a:t>
            </a:r>
            <a:endParaRPr sz="32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При </a:t>
            </a:r>
            <a:r>
              <a:rPr sz="3200" spc="5" dirty="0">
                <a:solidFill>
                  <a:srgbClr val="001F5F"/>
                </a:solidFill>
                <a:latin typeface="Times New Roman"/>
                <a:cs typeface="Times New Roman"/>
              </a:rPr>
              <a:t>поступлении </a:t>
            </a:r>
            <a:r>
              <a:rPr sz="3200" spc="-5" dirty="0">
                <a:solidFill>
                  <a:srgbClr val="001F5F"/>
                </a:solidFill>
                <a:latin typeface="Times New Roman"/>
                <a:cs typeface="Times New Roman"/>
              </a:rPr>
              <a:t>абитуриенту</a:t>
            </a:r>
            <a:r>
              <a:rPr sz="3200" spc="-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могут</a:t>
            </a:r>
            <a:endParaRPr sz="3200" dirty="0">
              <a:latin typeface="Times New Roman"/>
              <a:cs typeface="Times New Roman"/>
            </a:endParaRPr>
          </a:p>
          <a:p>
            <a:pPr marL="12700" marR="92075">
              <a:lnSpc>
                <a:spcPct val="100000"/>
              </a:lnSpc>
              <a:tabLst>
                <a:tab pos="6510655" algn="l"/>
              </a:tabLst>
            </a:pP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быть </a:t>
            </a:r>
            <a:r>
              <a:rPr sz="3200" spc="-5" dirty="0">
                <a:solidFill>
                  <a:srgbClr val="001F5F"/>
                </a:solidFill>
                <a:latin typeface="Times New Roman"/>
                <a:cs typeface="Times New Roman"/>
              </a:rPr>
              <a:t>добавлены</a:t>
            </a:r>
            <a:r>
              <a:rPr sz="3200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001F5F"/>
                </a:solidFill>
                <a:latin typeface="Times New Roman"/>
                <a:cs typeface="Times New Roman"/>
              </a:rPr>
              <a:t>дополнительные</a:t>
            </a:r>
            <a:r>
              <a:rPr sz="32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10	баллов </a:t>
            </a:r>
            <a:r>
              <a:rPr sz="3200" spc="-5" dirty="0">
                <a:solidFill>
                  <a:srgbClr val="001F5F"/>
                </a:solidFill>
                <a:latin typeface="Times New Roman"/>
                <a:cs typeface="Times New Roman"/>
              </a:rPr>
              <a:t>за  </a:t>
            </a:r>
            <a:r>
              <a:rPr sz="3200" spc="-20" dirty="0">
                <a:solidFill>
                  <a:srgbClr val="001F5F"/>
                </a:solidFill>
                <a:latin typeface="Times New Roman"/>
                <a:cs typeface="Times New Roman"/>
              </a:rPr>
              <a:t>отличный </a:t>
            </a:r>
            <a:r>
              <a:rPr sz="3200" spc="-30" dirty="0">
                <a:solidFill>
                  <a:srgbClr val="001F5F"/>
                </a:solidFill>
                <a:latin typeface="Times New Roman"/>
                <a:cs typeface="Times New Roman"/>
              </a:rPr>
              <a:t>аттестат, </a:t>
            </a:r>
            <a:r>
              <a:rPr sz="3200" spc="15" dirty="0">
                <a:solidFill>
                  <a:srgbClr val="001F5F"/>
                </a:solidFill>
                <a:latin typeface="Times New Roman"/>
                <a:cs typeface="Times New Roman"/>
              </a:rPr>
              <a:t>особые </a:t>
            </a:r>
            <a:r>
              <a:rPr sz="3200" spc="5" dirty="0">
                <a:solidFill>
                  <a:srgbClr val="001F5F"/>
                </a:solidFill>
                <a:latin typeface="Times New Roman"/>
                <a:cs typeface="Times New Roman"/>
              </a:rPr>
              <a:t>достижения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3200" spc="-10" dirty="0">
                <a:solidFill>
                  <a:srgbClr val="001F5F"/>
                </a:solidFill>
                <a:latin typeface="Times New Roman"/>
                <a:cs typeface="Times New Roman"/>
              </a:rPr>
              <a:t>учебе  </a:t>
            </a:r>
            <a:r>
              <a:rPr sz="3200" spc="-20" dirty="0">
                <a:solidFill>
                  <a:srgbClr val="001F5F"/>
                </a:solidFill>
                <a:latin typeface="Times New Roman"/>
                <a:cs typeface="Times New Roman"/>
              </a:rPr>
              <a:t>(научные </a:t>
            </a:r>
            <a:r>
              <a:rPr sz="3200" spc="-25" dirty="0">
                <a:solidFill>
                  <a:srgbClr val="001F5F"/>
                </a:solidFill>
                <a:latin typeface="Times New Roman"/>
                <a:cs typeface="Times New Roman"/>
              </a:rPr>
              <a:t>конкурсы, </a:t>
            </a:r>
            <a:r>
              <a:rPr sz="32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олимпиады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3200" spc="-40" dirty="0">
                <a:solidFill>
                  <a:srgbClr val="001F5F"/>
                </a:solidFill>
                <a:latin typeface="Times New Roman"/>
                <a:cs typeface="Times New Roman"/>
              </a:rPr>
              <a:t>т.д.),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а также </a:t>
            </a:r>
            <a:r>
              <a:rPr sz="3200" spc="-5" dirty="0">
                <a:solidFill>
                  <a:srgbClr val="001F5F"/>
                </a:solidFill>
                <a:latin typeface="Times New Roman"/>
                <a:cs typeface="Times New Roman"/>
              </a:rPr>
              <a:t>за  высокие </a:t>
            </a:r>
            <a:r>
              <a:rPr sz="3200" spc="5" dirty="0">
                <a:solidFill>
                  <a:srgbClr val="001F5F"/>
                </a:solidFill>
                <a:latin typeface="Times New Roman"/>
                <a:cs typeface="Times New Roman"/>
              </a:rPr>
              <a:t>достижения </a:t>
            </a: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3200" spc="-15" dirty="0" err="1">
                <a:solidFill>
                  <a:srgbClr val="001F5F"/>
                </a:solidFill>
                <a:latin typeface="Times New Roman"/>
                <a:cs typeface="Times New Roman"/>
              </a:rPr>
              <a:t>области</a:t>
            </a:r>
            <a:r>
              <a:rPr sz="3200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3200" dirty="0" err="1">
                <a:solidFill>
                  <a:srgbClr val="001F5F"/>
                </a:solidFill>
                <a:latin typeface="Times New Roman"/>
                <a:cs typeface="Times New Roman"/>
              </a:rPr>
              <a:t>спорта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555" y="230187"/>
            <a:ext cx="8100695" cy="643890"/>
          </a:xfrm>
          <a:prstGeom prst="rect">
            <a:avLst/>
          </a:prstGeom>
          <a:solidFill>
            <a:srgbClr val="FFF1CC"/>
          </a:solidFill>
        </p:spPr>
        <p:txBody>
          <a:bodyPr vert="horz" wrap="square" lIns="0" tIns="0" rIns="0" bIns="0" rtlCol="0">
            <a:spAutoFit/>
          </a:bodyPr>
          <a:lstStyle/>
          <a:p>
            <a:pPr marL="967740">
              <a:lnSpc>
                <a:spcPts val="2450"/>
              </a:lnSpc>
            </a:pPr>
            <a:r>
              <a:rPr sz="2400" spc="-25" dirty="0"/>
              <a:t>НЕУДОВЛЕТВОРИТЕЛЬНЫЙ</a:t>
            </a:r>
            <a:r>
              <a:rPr sz="2400" spc="-30" dirty="0"/>
              <a:t> </a:t>
            </a:r>
            <a:r>
              <a:rPr sz="2400" spc="-100" dirty="0"/>
              <a:t>РЕЗУЛЬТАТ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42976" y="1151382"/>
            <a:ext cx="8021320" cy="5183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3715" marR="162560" indent="-51371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513715" algn="l"/>
                <a:tab pos="514350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Если выпускник 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текущего 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года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получает </a:t>
            </a:r>
            <a:r>
              <a:rPr sz="2400" spc="-30" dirty="0">
                <a:solidFill>
                  <a:srgbClr val="C00000"/>
                </a:solidFill>
                <a:latin typeface="Times New Roman"/>
                <a:cs typeface="Times New Roman"/>
              </a:rPr>
              <a:t>результат </a:t>
            </a:r>
            <a:r>
              <a:rPr sz="2400" spc="-15" dirty="0">
                <a:solidFill>
                  <a:srgbClr val="C00000"/>
                </a:solidFill>
                <a:latin typeface="Times New Roman"/>
                <a:cs typeface="Times New Roman"/>
              </a:rPr>
              <a:t>ниже  </a:t>
            </a:r>
            <a:r>
              <a:rPr sz="2400" spc="-10" dirty="0">
                <a:solidFill>
                  <a:srgbClr val="C00000"/>
                </a:solidFill>
                <a:latin typeface="Times New Roman"/>
                <a:cs typeface="Times New Roman"/>
              </a:rPr>
              <a:t>минимального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количества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баллов</a:t>
            </a:r>
            <a:r>
              <a:rPr sz="2400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по</a:t>
            </a:r>
            <a:endParaRPr sz="2400" dirty="0">
              <a:latin typeface="Times New Roman"/>
              <a:cs typeface="Times New Roman"/>
            </a:endParaRPr>
          </a:p>
          <a:p>
            <a:pPr marL="27940" marR="19685" algn="ctr">
              <a:lnSpc>
                <a:spcPct val="100000"/>
              </a:lnSpc>
            </a:pPr>
            <a:r>
              <a:rPr sz="2400" b="1" spc="-25" dirty="0">
                <a:solidFill>
                  <a:srgbClr val="C00000"/>
                </a:solidFill>
                <a:latin typeface="Times New Roman"/>
                <a:cs typeface="Times New Roman"/>
              </a:rPr>
              <a:t>одному 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из 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обязательных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предметов 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(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русский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язык или  </a:t>
            </a:r>
            <a:r>
              <a:rPr sz="24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математика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), то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он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может </a:t>
            </a:r>
            <a:r>
              <a:rPr sz="24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пересдать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этот </a:t>
            </a:r>
            <a:r>
              <a:rPr sz="2400" spc="-10" dirty="0">
                <a:solidFill>
                  <a:srgbClr val="001F5F"/>
                </a:solidFill>
                <a:latin typeface="Times New Roman"/>
                <a:cs typeface="Times New Roman"/>
              </a:rPr>
              <a:t>экзамен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400" b="1" spc="-25" dirty="0">
                <a:solidFill>
                  <a:srgbClr val="C00000"/>
                </a:solidFill>
                <a:latin typeface="Times New Roman"/>
                <a:cs typeface="Times New Roman"/>
              </a:rPr>
              <a:t>этом </a:t>
            </a:r>
            <a:r>
              <a:rPr sz="2400" b="1" spc="-20" dirty="0" err="1">
                <a:solidFill>
                  <a:srgbClr val="C00000"/>
                </a:solidFill>
                <a:latin typeface="Times New Roman"/>
                <a:cs typeface="Times New Roman"/>
              </a:rPr>
              <a:t>же</a:t>
            </a:r>
            <a:r>
              <a:rPr sz="2400" b="1" spc="-20" dirty="0">
                <a:solidFill>
                  <a:srgbClr val="C00000"/>
                </a:solidFill>
                <a:latin typeface="Times New Roman"/>
                <a:cs typeface="Times New Roman"/>
              </a:rPr>
              <a:t>  </a:t>
            </a:r>
            <a:r>
              <a:rPr sz="2400" b="1" spc="-30" dirty="0" err="1">
                <a:solidFill>
                  <a:srgbClr val="C00000"/>
                </a:solidFill>
                <a:latin typeface="Times New Roman"/>
                <a:cs typeface="Times New Roman"/>
              </a:rPr>
              <a:t>году</a:t>
            </a:r>
            <a:r>
              <a:rPr lang="ru-RU" sz="2400" b="1" spc="-30" dirty="0">
                <a:solidFill>
                  <a:srgbClr val="C00000"/>
                </a:solidFill>
                <a:latin typeface="Times New Roman"/>
                <a:cs typeface="Times New Roman"/>
              </a:rPr>
              <a:t> (летом – в резервные сроки)</a:t>
            </a:r>
            <a:endParaRPr sz="2400" dirty="0">
              <a:latin typeface="Times New Roman"/>
              <a:cs typeface="Times New Roman"/>
            </a:endParaRPr>
          </a:p>
          <a:p>
            <a:pPr marL="354965" marR="5080" indent="-3549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Если выпускник </a:t>
            </a:r>
            <a:r>
              <a:rPr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текущего </a:t>
            </a:r>
            <a:r>
              <a:rPr sz="2400" spc="-35" dirty="0">
                <a:solidFill>
                  <a:srgbClr val="001F5F"/>
                </a:solidFill>
                <a:latin typeface="Times New Roman"/>
                <a:cs typeface="Times New Roman"/>
              </a:rPr>
              <a:t>года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получает </a:t>
            </a:r>
            <a:r>
              <a:rPr sz="2400" spc="-25" dirty="0">
                <a:solidFill>
                  <a:srgbClr val="C00000"/>
                </a:solidFill>
                <a:latin typeface="Times New Roman"/>
                <a:cs typeface="Times New Roman"/>
              </a:rPr>
              <a:t>результаты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, </a:t>
            </a:r>
            <a:r>
              <a:rPr sz="24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ниже  </a:t>
            </a:r>
            <a:r>
              <a:rPr sz="24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минимального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количества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баллов </a:t>
            </a: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и 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по </a:t>
            </a:r>
            <a:r>
              <a:rPr sz="2400" spc="-25" dirty="0">
                <a:solidFill>
                  <a:srgbClr val="001F5F"/>
                </a:solidFill>
                <a:latin typeface="Times New Roman"/>
                <a:cs typeface="Times New Roman"/>
              </a:rPr>
              <a:t>русскому</a:t>
            </a:r>
            <a:r>
              <a:rPr sz="2400" spc="6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45" dirty="0">
                <a:solidFill>
                  <a:srgbClr val="001F5F"/>
                </a:solidFill>
                <a:latin typeface="Times New Roman"/>
                <a:cs typeface="Times New Roman"/>
              </a:rPr>
              <a:t>языку,</a:t>
            </a:r>
            <a:endParaRPr sz="2400" dirty="0">
              <a:latin typeface="Times New Roman"/>
              <a:cs typeface="Times New Roman"/>
            </a:endParaRPr>
          </a:p>
          <a:p>
            <a:pPr marL="2915920" marR="553085" indent="-2012314">
              <a:lnSpc>
                <a:spcPct val="100000"/>
              </a:lnSpc>
            </a:pPr>
            <a:r>
              <a:rPr sz="2400" b="1" dirty="0">
                <a:solidFill>
                  <a:srgbClr val="C00000"/>
                </a:solidFill>
                <a:latin typeface="Times New Roman"/>
                <a:cs typeface="Times New Roman"/>
              </a:rPr>
              <a:t>и </a:t>
            </a:r>
            <a:r>
              <a:rPr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по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математике,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он </a:t>
            </a:r>
            <a:r>
              <a:rPr sz="2400" spc="-20" dirty="0">
                <a:solidFill>
                  <a:srgbClr val="001F5F"/>
                </a:solidFill>
                <a:latin typeface="Times New Roman"/>
                <a:cs typeface="Times New Roman"/>
              </a:rPr>
              <a:t>сможет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пересдать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ЕГЭ </a:t>
            </a:r>
            <a:r>
              <a:rPr sz="2400" spc="-40" dirty="0" err="1">
                <a:solidFill>
                  <a:srgbClr val="001F5F"/>
                </a:solidFill>
                <a:latin typeface="Times New Roman"/>
                <a:cs typeface="Times New Roman"/>
              </a:rPr>
              <a:t>только</a:t>
            </a:r>
            <a:r>
              <a:rPr sz="2400" spc="-4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lang="ru-RU" sz="24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lang="ru-RU"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осенью (дополнительный период)</a:t>
            </a:r>
          </a:p>
          <a:p>
            <a:pPr marL="483234" marR="137160" lvl="1" indent="-201295">
              <a:lnSpc>
                <a:spcPct val="100000"/>
              </a:lnSpc>
              <a:buFont typeface="Arial"/>
              <a:buChar char="•"/>
              <a:tabLst>
                <a:tab pos="624840" algn="l"/>
                <a:tab pos="625475" algn="l"/>
              </a:tabLst>
            </a:pPr>
            <a:r>
              <a:rPr lang="ru-RU" sz="2400" spc="-15" dirty="0">
                <a:solidFill>
                  <a:srgbClr val="001F5F"/>
                </a:solidFill>
                <a:latin typeface="Times New Roman"/>
                <a:cs typeface="Times New Roman"/>
              </a:rPr>
              <a:t>Если обучающийся получит результаты ниже минимального количества баллов по другим предметам (предметы по выбору), то он сможет пересдать эти экзамены лишь в следующем году</a:t>
            </a:r>
            <a:endParaRPr lang="ru-RU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3472" y="171005"/>
            <a:ext cx="6553200" cy="632224"/>
          </a:xfrm>
          <a:prstGeom prst="rect">
            <a:avLst/>
          </a:prstGeom>
          <a:solidFill>
            <a:srgbClr val="FFF1CC"/>
          </a:solidFill>
          <a:ln w="12700">
            <a:solidFill>
              <a:srgbClr val="41709C"/>
            </a:solidFill>
          </a:ln>
        </p:spPr>
        <p:txBody>
          <a:bodyPr vert="horz" wrap="square" lIns="0" tIns="260350" rIns="0" bIns="0" rtlCol="0">
            <a:spAutoFit/>
          </a:bodyPr>
          <a:lstStyle/>
          <a:p>
            <a:pPr marL="756920">
              <a:lnSpc>
                <a:spcPct val="100000"/>
              </a:lnSpc>
              <a:spcBef>
                <a:spcPts val="2050"/>
              </a:spcBef>
            </a:pP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ВО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ВРЕМЯ </a:t>
            </a:r>
            <a:r>
              <a:rPr lang="ru-RU"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ГЭ</a:t>
            </a:r>
            <a:r>
              <a:rPr sz="24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ЗАПРЕЩАЮТСЯ: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4273" y="1110764"/>
            <a:ext cx="7800340" cy="56540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Разговоры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Вставания с</a:t>
            </a:r>
            <a:r>
              <a:rPr sz="2800" spc="10" dirty="0">
                <a:solidFill>
                  <a:srgbClr val="001F5F"/>
                </a:solidFill>
                <a:latin typeface="Times New Roman"/>
                <a:cs typeface="Times New Roman"/>
              </a:rPr>
              <a:t> мест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Пересаживания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6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Обмен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любыми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материалами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800" spc="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предметами</a:t>
            </a:r>
            <a:endParaRPr sz="2800" dirty="0">
              <a:latin typeface="Times New Roman"/>
              <a:cs typeface="Times New Roman"/>
            </a:endParaRPr>
          </a:p>
          <a:p>
            <a:pPr marL="469900" marR="5080" indent="-457200">
              <a:lnSpc>
                <a:spcPts val="3020"/>
              </a:lnSpc>
              <a:spcBef>
                <a:spcPts val="105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Пользование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мобильными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телефонами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и иными 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средствами связи,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любыми</a:t>
            </a:r>
            <a:r>
              <a:rPr sz="2800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электронно-</a:t>
            </a:r>
            <a:endParaRPr sz="2800" dirty="0">
              <a:latin typeface="Times New Roman"/>
              <a:cs typeface="Times New Roman"/>
            </a:endParaRPr>
          </a:p>
          <a:p>
            <a:pPr marL="469900">
              <a:lnSpc>
                <a:spcPts val="2985"/>
              </a:lnSpc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вычислительными</a:t>
            </a:r>
            <a:r>
              <a:rPr sz="2800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устройствами</a:t>
            </a:r>
            <a:endParaRPr sz="2800" dirty="0">
              <a:latin typeface="Times New Roman"/>
              <a:cs typeface="Times New Roman"/>
            </a:endParaRPr>
          </a:p>
          <a:p>
            <a:pPr marL="469900" marR="191135" indent="-457200">
              <a:lnSpc>
                <a:spcPts val="3020"/>
              </a:lnSpc>
              <a:spcBef>
                <a:spcPts val="1045"/>
              </a:spcBef>
              <a:buFont typeface="Arial"/>
              <a:buChar char="•"/>
              <a:tabLst>
                <a:tab pos="469900" algn="l"/>
                <a:tab pos="470534" algn="l"/>
                <a:tab pos="3861435" algn="l"/>
              </a:tabLst>
            </a:pP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Пользование справочными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материалами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кроме  тех,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35" dirty="0">
                <a:solidFill>
                  <a:srgbClr val="001F5F"/>
                </a:solidFill>
                <a:latin typeface="Times New Roman"/>
                <a:cs typeface="Times New Roman"/>
              </a:rPr>
              <a:t>которые</a:t>
            </a:r>
            <a:r>
              <a:rPr sz="28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указаны	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Рособрнадзором.</a:t>
            </a:r>
            <a:endParaRPr sz="2800" dirty="0">
              <a:latin typeface="Times New Roman"/>
              <a:cs typeface="Times New Roman"/>
            </a:endParaRPr>
          </a:p>
          <a:p>
            <a:pPr marL="469900" marR="1076325" indent="-457200">
              <a:lnSpc>
                <a:spcPts val="3020"/>
              </a:lnSpc>
              <a:spcBef>
                <a:spcPts val="100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800" spc="-35" dirty="0">
                <a:solidFill>
                  <a:srgbClr val="001F5F"/>
                </a:solidFill>
                <a:latin typeface="Times New Roman"/>
                <a:cs typeface="Times New Roman"/>
              </a:rPr>
              <a:t>Хождение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по ППЭ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во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время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экзамена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без 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сопровождения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Разглашение</a:t>
            </a:r>
            <a:r>
              <a:rPr sz="2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материалов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3472" y="171005"/>
            <a:ext cx="6553200" cy="922655"/>
          </a:xfrm>
          <a:prstGeom prst="rect">
            <a:avLst/>
          </a:prstGeom>
          <a:solidFill>
            <a:srgbClr val="FFF1CC"/>
          </a:solidFill>
          <a:ln w="12700">
            <a:solidFill>
              <a:srgbClr val="41709C"/>
            </a:solidFill>
          </a:ln>
        </p:spPr>
        <p:txBody>
          <a:bodyPr vert="horz" wrap="square" lIns="0" tIns="260350" rIns="0" bIns="0" rtlCol="0">
            <a:spAutoFit/>
          </a:bodyPr>
          <a:lstStyle/>
          <a:p>
            <a:pPr marL="1922780">
              <a:lnSpc>
                <a:spcPct val="100000"/>
              </a:lnSpc>
              <a:spcBef>
                <a:spcPts val="2050"/>
              </a:spcBef>
            </a:pPr>
            <a:r>
              <a:rPr sz="24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УДАЛЕНИЕ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4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ЕГЭ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4916" y="1559433"/>
            <a:ext cx="7899400" cy="3522759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469900" marR="1358900" indent="-457200" algn="just">
              <a:lnSpc>
                <a:spcPts val="3030"/>
              </a:lnSpc>
              <a:spcBef>
                <a:spcPts val="470"/>
              </a:spcBef>
              <a:buFont typeface="Arial"/>
              <a:buChar char="•"/>
              <a:tabLst>
                <a:tab pos="469265" algn="l"/>
                <a:tab pos="469900" algn="l"/>
                <a:tab pos="2553335" algn="l"/>
              </a:tabLst>
            </a:pP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При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нарушении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правил и </a:t>
            </a:r>
            <a:r>
              <a:rPr sz="2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отказе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их  </a:t>
            </a:r>
            <a:r>
              <a:rPr sz="28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соблюдении	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организаторы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совместно</a:t>
            </a:r>
            <a:r>
              <a:rPr sz="2800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endParaRPr sz="2800" dirty="0">
              <a:latin typeface="Times New Roman"/>
              <a:cs typeface="Times New Roman"/>
            </a:endParaRPr>
          </a:p>
          <a:p>
            <a:pPr marL="469900" algn="just">
              <a:lnSpc>
                <a:spcPts val="2805"/>
              </a:lnSpc>
            </a:pP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уполномоченным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представителем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ГЭК</a:t>
            </a:r>
            <a:r>
              <a:rPr sz="28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вправе</a:t>
            </a:r>
            <a:endParaRPr sz="2800" dirty="0">
              <a:latin typeface="Times New Roman"/>
              <a:cs typeface="Times New Roman"/>
            </a:endParaRPr>
          </a:p>
          <a:p>
            <a:pPr marL="469900" marR="5080" algn="just">
              <a:lnSpc>
                <a:spcPts val="3030"/>
              </a:lnSpc>
              <a:spcBef>
                <a:spcPts val="209"/>
              </a:spcBef>
            </a:pPr>
            <a:r>
              <a:rPr sz="2800" b="1" spc="-30" dirty="0">
                <a:solidFill>
                  <a:srgbClr val="C00000"/>
                </a:solidFill>
                <a:latin typeface="Times New Roman"/>
                <a:cs typeface="Times New Roman"/>
              </a:rPr>
              <a:t>удалить </a:t>
            </a:r>
            <a:r>
              <a:rPr sz="28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участника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ЕГЭ с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экзамена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с </a:t>
            </a:r>
            <a:r>
              <a:rPr sz="2800" spc="5" dirty="0">
                <a:solidFill>
                  <a:srgbClr val="001F5F"/>
                </a:solidFill>
                <a:latin typeface="Times New Roman"/>
                <a:cs typeface="Times New Roman"/>
              </a:rPr>
              <a:t>внесением 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записи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800" spc="-35" dirty="0">
                <a:solidFill>
                  <a:srgbClr val="001F5F"/>
                </a:solidFill>
                <a:latin typeface="Times New Roman"/>
                <a:cs typeface="Times New Roman"/>
              </a:rPr>
              <a:t>протокол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проведения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экзамена</a:t>
            </a:r>
            <a:r>
              <a:rPr sz="2800" spc="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endParaRPr sz="2800" dirty="0">
              <a:latin typeface="Times New Roman"/>
              <a:cs typeface="Times New Roman"/>
            </a:endParaRPr>
          </a:p>
          <a:p>
            <a:pPr marL="469900" algn="just">
              <a:lnSpc>
                <a:spcPts val="2805"/>
              </a:lnSpc>
            </a:pPr>
            <a:r>
              <a:rPr sz="2800" spc="-45" dirty="0">
                <a:solidFill>
                  <a:srgbClr val="001F5F"/>
                </a:solidFill>
                <a:latin typeface="Times New Roman"/>
                <a:cs typeface="Times New Roman"/>
              </a:rPr>
              <a:t>аудитории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с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указанием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причины 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удаления.</a:t>
            </a:r>
            <a:r>
              <a:rPr sz="2800" spc="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</a:t>
            </a:r>
            <a:endParaRPr sz="2800" dirty="0">
              <a:latin typeface="Times New Roman"/>
              <a:cs typeface="Times New Roman"/>
            </a:endParaRPr>
          </a:p>
          <a:p>
            <a:pPr marL="469900" marR="727075" algn="just">
              <a:lnSpc>
                <a:spcPts val="3020"/>
              </a:lnSpc>
              <a:spcBef>
                <a:spcPts val="215"/>
              </a:spcBef>
            </a:pP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бланках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и в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пропуске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проставляется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метка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о 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факте 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удаления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800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5" dirty="0" err="1">
                <a:solidFill>
                  <a:srgbClr val="001F5F"/>
                </a:solidFill>
                <a:latin typeface="Times New Roman"/>
                <a:cs typeface="Times New Roman"/>
              </a:rPr>
              <a:t>экзамена</a:t>
            </a:r>
            <a:r>
              <a:rPr lang="ru-RU"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. Без права пересдачи в этом году.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63472" y="171005"/>
            <a:ext cx="6553200" cy="922655"/>
          </a:xfrm>
          <a:prstGeom prst="rect">
            <a:avLst/>
          </a:prstGeom>
          <a:solidFill>
            <a:srgbClr val="FFF1CC"/>
          </a:solidFill>
          <a:ln w="12700">
            <a:solidFill>
              <a:srgbClr val="41709C"/>
            </a:solidFill>
          </a:ln>
        </p:spPr>
        <p:txBody>
          <a:bodyPr vert="horz" wrap="square" lIns="0" tIns="102870" rIns="0" bIns="0" rtlCol="0">
            <a:spAutoFit/>
          </a:bodyPr>
          <a:lstStyle/>
          <a:p>
            <a:pPr marL="1245870" marR="91440" indent="-1148080">
              <a:lnSpc>
                <a:spcPts val="2820"/>
              </a:lnSpc>
              <a:spcBef>
                <a:spcPts val="810"/>
              </a:spcBef>
              <a:tabLst>
                <a:tab pos="2242820" algn="l"/>
              </a:tabLst>
            </a:pPr>
            <a:r>
              <a:rPr sz="2400" dirty="0"/>
              <a:t>ДО </a:t>
            </a:r>
            <a:r>
              <a:rPr sz="2400" spc="-10" dirty="0"/>
              <a:t>ПОВТОРНОЙ </a:t>
            </a:r>
            <a:r>
              <a:rPr sz="2400" spc="-100" dirty="0"/>
              <a:t>СДАЧИ </a:t>
            </a:r>
            <a:r>
              <a:rPr sz="2400" dirty="0"/>
              <a:t>ЕГЭ В </a:t>
            </a:r>
            <a:r>
              <a:rPr sz="2400" spc="-10" dirty="0"/>
              <a:t>ТЕКУЩЕМ  </a:t>
            </a:r>
            <a:r>
              <a:rPr sz="2400" spc="-40" dirty="0"/>
              <a:t>ГОДУ	</a:t>
            </a:r>
            <a:r>
              <a:rPr sz="2400" dirty="0">
                <a:solidFill>
                  <a:srgbClr val="C00000"/>
                </a:solidFill>
              </a:rPr>
              <a:t>НЕ</a:t>
            </a:r>
            <a:r>
              <a:rPr sz="2400" spc="-5" dirty="0">
                <a:solidFill>
                  <a:srgbClr val="C00000"/>
                </a:solidFill>
              </a:rPr>
              <a:t> </a:t>
            </a:r>
            <a:r>
              <a:rPr sz="2400" spc="-10" dirty="0">
                <a:solidFill>
                  <a:srgbClr val="C00000"/>
                </a:solidFill>
              </a:rPr>
              <a:t>ДОПУСКАЮТСЯ</a:t>
            </a:r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581660" marR="5080" indent="-4572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581025" algn="l"/>
                <a:tab pos="581660" algn="l"/>
              </a:tabLst>
            </a:pPr>
            <a:r>
              <a:rPr spc="-10" dirty="0"/>
              <a:t>Участники ЕГЭ </a:t>
            </a:r>
            <a:r>
              <a:rPr spc="-5" dirty="0">
                <a:solidFill>
                  <a:srgbClr val="C00000"/>
                </a:solidFill>
              </a:rPr>
              <a:t>не </a:t>
            </a:r>
            <a:r>
              <a:rPr dirty="0">
                <a:solidFill>
                  <a:srgbClr val="C00000"/>
                </a:solidFill>
              </a:rPr>
              <a:t>явившиеся </a:t>
            </a:r>
            <a:r>
              <a:rPr spc="-5" dirty="0"/>
              <a:t>на </a:t>
            </a:r>
            <a:r>
              <a:rPr spc="-10" dirty="0"/>
              <a:t>экзамен </a:t>
            </a:r>
            <a:r>
              <a:rPr spc="-15" dirty="0"/>
              <a:t>без </a:t>
            </a:r>
            <a:r>
              <a:rPr spc="-15" dirty="0">
                <a:solidFill>
                  <a:srgbClr val="C00000"/>
                </a:solidFill>
              </a:rPr>
              <a:t> </a:t>
            </a:r>
            <a:r>
              <a:rPr spc="-10" dirty="0">
                <a:solidFill>
                  <a:srgbClr val="C00000"/>
                </a:solidFill>
              </a:rPr>
              <a:t>уважительной</a:t>
            </a:r>
            <a:r>
              <a:rPr spc="5" dirty="0">
                <a:solidFill>
                  <a:srgbClr val="C00000"/>
                </a:solidFill>
              </a:rPr>
              <a:t> </a:t>
            </a:r>
            <a:r>
              <a:rPr spc="-10" dirty="0"/>
              <a:t>причины</a:t>
            </a:r>
          </a:p>
          <a:p>
            <a:pPr marL="111760">
              <a:lnSpc>
                <a:spcPct val="100000"/>
              </a:lnSpc>
              <a:spcBef>
                <a:spcPts val="35"/>
              </a:spcBef>
              <a:buClr>
                <a:srgbClr val="001F5F"/>
              </a:buClr>
              <a:buFont typeface="Arial"/>
              <a:buChar char="•"/>
            </a:pPr>
            <a:endParaRPr sz="4300">
              <a:latin typeface="Times New Roman"/>
              <a:cs typeface="Times New Roman"/>
            </a:endParaRPr>
          </a:p>
          <a:p>
            <a:pPr marL="581660" marR="70485" indent="-457200">
              <a:lnSpc>
                <a:spcPct val="90000"/>
              </a:lnSpc>
              <a:buFont typeface="Arial"/>
              <a:buChar char="•"/>
              <a:tabLst>
                <a:tab pos="669925" algn="l"/>
                <a:tab pos="670560" algn="l"/>
              </a:tabLst>
            </a:pPr>
            <a:r>
              <a:rPr spc="-5" dirty="0"/>
              <a:t>Участники ЕГЭ </a:t>
            </a:r>
            <a:r>
              <a:rPr spc="-35" dirty="0"/>
              <a:t>результаты </a:t>
            </a:r>
            <a:r>
              <a:rPr spc="-20" dirty="0"/>
              <a:t>которых </a:t>
            </a:r>
            <a:r>
              <a:rPr spc="-5" dirty="0"/>
              <a:t>были  </a:t>
            </a:r>
            <a:r>
              <a:rPr spc="-10" dirty="0"/>
              <a:t>отменены ГЭК </a:t>
            </a:r>
            <a:r>
              <a:rPr spc="-5" dirty="0"/>
              <a:t>в </a:t>
            </a:r>
            <a:r>
              <a:rPr spc="-15" dirty="0"/>
              <a:t>связи </a:t>
            </a:r>
            <a:r>
              <a:rPr spc="-5" dirty="0"/>
              <a:t>с </a:t>
            </a:r>
            <a:r>
              <a:rPr spc="-15" dirty="0"/>
              <a:t>выявлением </a:t>
            </a:r>
            <a:r>
              <a:rPr spc="-25" dirty="0"/>
              <a:t>фактов </a:t>
            </a:r>
            <a:r>
              <a:rPr spc="-25" dirty="0">
                <a:solidFill>
                  <a:srgbClr val="C00000"/>
                </a:solidFill>
              </a:rPr>
              <a:t> </a:t>
            </a:r>
            <a:r>
              <a:rPr spc="-10" dirty="0">
                <a:solidFill>
                  <a:srgbClr val="C00000"/>
                </a:solidFill>
              </a:rPr>
              <a:t>нарушения </a:t>
            </a:r>
            <a:r>
              <a:rPr spc="-15" dirty="0">
                <a:solidFill>
                  <a:srgbClr val="C00000"/>
                </a:solidFill>
              </a:rPr>
              <a:t>участником </a:t>
            </a:r>
            <a:r>
              <a:rPr spc="-10" dirty="0"/>
              <a:t>ЕГЭ </a:t>
            </a:r>
            <a:r>
              <a:rPr spc="-20" dirty="0"/>
              <a:t>установленного  </a:t>
            </a:r>
            <a:r>
              <a:rPr spc="-15" dirty="0"/>
              <a:t>порядка </a:t>
            </a:r>
            <a:r>
              <a:rPr spc="-20" dirty="0"/>
              <a:t>проведения</a:t>
            </a:r>
            <a:r>
              <a:rPr spc="15" dirty="0"/>
              <a:t> </a:t>
            </a:r>
            <a:r>
              <a:rPr spc="-5" dirty="0"/>
              <a:t>ЕГЭ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1975" y="344487"/>
            <a:ext cx="6553200" cy="922655"/>
          </a:xfrm>
          <a:prstGeom prst="rect">
            <a:avLst/>
          </a:prstGeom>
          <a:solidFill>
            <a:srgbClr val="FFF1CC"/>
          </a:solidFill>
          <a:ln w="12700">
            <a:solidFill>
              <a:srgbClr val="41709C"/>
            </a:solidFill>
          </a:ln>
        </p:spPr>
        <p:txBody>
          <a:bodyPr vert="horz" wrap="square" lIns="0" tIns="260350" rIns="0" bIns="0" rtlCol="0">
            <a:spAutoFit/>
          </a:bodyPr>
          <a:lstStyle/>
          <a:p>
            <a:pPr marL="1855470">
              <a:lnSpc>
                <a:spcPct val="100000"/>
              </a:lnSpc>
              <a:spcBef>
                <a:spcPts val="2050"/>
              </a:spcBef>
            </a:pPr>
            <a:r>
              <a:rPr sz="2400" spc="-5" dirty="0"/>
              <a:t>ПРИБЫТИЕ </a:t>
            </a:r>
            <a:r>
              <a:rPr sz="2400" dirty="0"/>
              <a:t>В</a:t>
            </a:r>
            <a:r>
              <a:rPr sz="2400" spc="-20" dirty="0"/>
              <a:t> </a:t>
            </a:r>
            <a:r>
              <a:rPr sz="2400" dirty="0"/>
              <a:t>ППЭ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98068" y="1391538"/>
            <a:ext cx="7029450" cy="3137269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</a:pP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Все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участники ЕГЭ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должны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явиться в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ППЭ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в  день и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время, указанные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пропуске,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имея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при  себе:</a:t>
            </a:r>
            <a:endParaRPr sz="2800"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40" dirty="0">
                <a:solidFill>
                  <a:srgbClr val="001F5F"/>
                </a:solidFill>
                <a:latin typeface="Times New Roman"/>
                <a:cs typeface="Times New Roman"/>
              </a:rPr>
              <a:t>документ,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удостоверяющий</a:t>
            </a:r>
            <a:r>
              <a:rPr sz="2800" spc="5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личность;</a:t>
            </a:r>
            <a:endParaRPr sz="2800" dirty="0">
              <a:latin typeface="Times New Roman"/>
              <a:cs typeface="Times New Roman"/>
            </a:endParaRPr>
          </a:p>
          <a:p>
            <a:pPr marL="241300" marR="123825" indent="-228600">
              <a:lnSpc>
                <a:spcPts val="3030"/>
              </a:lnSpc>
              <a:spcBef>
                <a:spcPts val="103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гелевую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или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капиллярную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ручку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с черными  чернилами;</a:t>
            </a:r>
            <a:endParaRPr sz="2800" dirty="0">
              <a:latin typeface="Times New Roman"/>
              <a:cs typeface="Times New Roman"/>
            </a:endParaRPr>
          </a:p>
          <a:p>
            <a:pPr marL="241300" marR="166370" indent="-228600">
              <a:lnSpc>
                <a:spcPct val="90000"/>
              </a:lnSpc>
              <a:spcBef>
                <a:spcPts val="950"/>
              </a:spcBef>
              <a:buFont typeface="Arial"/>
              <a:buChar char="•"/>
              <a:tabLst>
                <a:tab pos="241300" algn="l"/>
              </a:tabLst>
            </a:pPr>
            <a:r>
              <a:rPr lang="ru-RU"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Лекарства, питание и воду 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3682" y="533400"/>
            <a:ext cx="3963518" cy="29793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1246" y="4648200"/>
            <a:ext cx="30549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3"/>
              </a:rPr>
              <a:t>http://</a:t>
            </a:r>
            <a:r>
              <a:rPr sz="32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3"/>
              </a:rPr>
              <a:t>e</a:t>
            </a:r>
            <a:r>
              <a:rPr sz="3200" u="heavy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3"/>
              </a:rPr>
              <a:t>g</a:t>
            </a:r>
            <a:r>
              <a:rPr sz="32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3"/>
              </a:rPr>
              <a:t>e.</a:t>
            </a:r>
            <a:r>
              <a:rPr sz="3200" u="heavy" spc="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3"/>
              </a:rPr>
              <a:t>e</a:t>
            </a:r>
            <a:r>
              <a:rPr sz="32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3"/>
              </a:rPr>
              <a:t>d</a:t>
            </a:r>
            <a:r>
              <a:rPr sz="3200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3"/>
              </a:rPr>
              <a:t>u</a:t>
            </a:r>
            <a:r>
              <a:rPr sz="3200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hlinkClick r:id="rId3"/>
              </a:rPr>
              <a:t>.ru</a:t>
            </a:r>
            <a:endParaRPr sz="3200" dirty="0"/>
          </a:p>
        </p:txBody>
      </p:sp>
      <p:sp>
        <p:nvSpPr>
          <p:cNvPr id="4" name="object 4"/>
          <p:cNvSpPr/>
          <p:nvPr/>
        </p:nvSpPr>
        <p:spPr>
          <a:xfrm>
            <a:off x="4880736" y="318388"/>
            <a:ext cx="3844670" cy="21568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052440" y="2634183"/>
            <a:ext cx="33083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5"/>
              </a:rPr>
              <a:t>http</a:t>
            </a:r>
            <a:r>
              <a:rPr sz="3200" b="1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5"/>
              </a:rPr>
              <a:t>://</a:t>
            </a:r>
            <a:r>
              <a:rPr sz="3600" b="1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5"/>
              </a:rPr>
              <a:t>new.fipi.ru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754245" y="3512743"/>
            <a:ext cx="3809491" cy="20498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03682" y="5739180"/>
            <a:ext cx="8381365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04335">
              <a:lnSpc>
                <a:spcPts val="3665"/>
              </a:lnSpc>
            </a:pPr>
            <a:r>
              <a:rPr sz="3200" b="1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7"/>
              </a:rPr>
              <a:t>http://минобрнауки.рф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188912"/>
            <a:ext cx="9144000" cy="922655"/>
          </a:xfrm>
          <a:prstGeom prst="rect">
            <a:avLst/>
          </a:prstGeom>
          <a:solidFill>
            <a:srgbClr val="FFF1CC"/>
          </a:solidFill>
          <a:ln w="12700">
            <a:solidFill>
              <a:srgbClr val="41709C"/>
            </a:solidFill>
          </a:ln>
        </p:spPr>
        <p:txBody>
          <a:bodyPr vert="horz" wrap="square" lIns="0" tIns="844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65"/>
              </a:spcBef>
            </a:pP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ВРЕМЯ ПРОВЕДЕНИЯ</a:t>
            </a:r>
            <a:r>
              <a:rPr sz="24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ЕГЭ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4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(11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 класс)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83781" y="1230947"/>
          <a:ext cx="8494394" cy="5417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6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8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4690">
                <a:tc>
                  <a:txBody>
                    <a:bodyPr/>
                    <a:lstStyle/>
                    <a:p>
                      <a:pPr marL="50228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Предмет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Время, мин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975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РУССКИЙ</a:t>
                      </a:r>
                      <a:r>
                        <a:rPr sz="1600" b="1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ЯЗЫК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939"/>
                        </a:spcBef>
                      </a:pPr>
                      <a:r>
                        <a:rPr sz="3200" b="1" spc="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210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463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645"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ХИМИЯ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463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645">
                <a:tc>
                  <a:txBody>
                    <a:bodyPr/>
                    <a:lstStyle/>
                    <a:p>
                      <a:pPr marL="8280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-2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БИОЛОГИЯ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463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ФИЗИКА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500">
                        <a:latin typeface="Times New Roman"/>
                        <a:cs typeface="Times New Roman"/>
                      </a:endParaRPr>
                    </a:p>
                    <a:p>
                      <a:pPr marL="29845" algn="ctr">
                        <a:lnSpc>
                          <a:spcPct val="100000"/>
                        </a:lnSpc>
                        <a:spcBef>
                          <a:spcPts val="2175"/>
                        </a:spcBef>
                      </a:pPr>
                      <a:r>
                        <a:rPr sz="3200" b="1" spc="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235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645">
                <a:tc>
                  <a:txBody>
                    <a:bodyPr/>
                    <a:lstStyle/>
                    <a:p>
                      <a:pPr marL="3740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ОБЩЕСТВОЗНАНИЕ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75057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6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ЛИТЕРАТУРА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9074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ИСТОРИЯ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975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ИНФОРМАТИКА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845">
                <a:tc>
                  <a:txBody>
                    <a:bodyPr/>
                    <a:lstStyle/>
                    <a:p>
                      <a:pPr marL="5645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МАТЕМАТИКА</a:t>
                      </a:r>
                      <a:r>
                        <a:rPr sz="16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П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645">
                <a:tc>
                  <a:txBody>
                    <a:bodyPr/>
                    <a:lstStyle/>
                    <a:p>
                      <a:pPr marL="5753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МАТЕМАТИКА</a:t>
                      </a:r>
                      <a:r>
                        <a:rPr sz="16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Б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1945"/>
                        </a:spcBef>
                      </a:pPr>
                      <a:r>
                        <a:rPr sz="3200" b="1" spc="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180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470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2520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600" b="1" spc="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ЯЗЫК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470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4645">
                <a:tc>
                  <a:txBody>
                    <a:bodyPr/>
                    <a:lstStyle/>
                    <a:p>
                      <a:pPr marL="7874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4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ГЕОГРАФИЯ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470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27380"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2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ИНОСТРАННЫЙ</a:t>
                      </a:r>
                      <a:r>
                        <a:rPr sz="1600" b="1" spc="3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ЯЗЫК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9209"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600" b="1" spc="-1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(устная</a:t>
                      </a:r>
                      <a:r>
                        <a:rPr sz="1600" b="1" spc="10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часть)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48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3200" b="1" spc="5" dirty="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15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71005"/>
            <a:ext cx="7459472" cy="822020"/>
          </a:xfrm>
          <a:prstGeom prst="rect">
            <a:avLst/>
          </a:prstGeom>
          <a:solidFill>
            <a:srgbClr val="FFF1CC"/>
          </a:solidFill>
          <a:ln w="12700">
            <a:solidFill>
              <a:srgbClr val="41709C"/>
            </a:solidFill>
          </a:ln>
        </p:spPr>
        <p:txBody>
          <a:bodyPr vert="horz" wrap="square" lIns="0" tIns="102870" rIns="0" bIns="0" rtlCol="0">
            <a:spAutoFit/>
          </a:bodyPr>
          <a:lstStyle/>
          <a:p>
            <a:pPr marL="1172845" marR="1089660" indent="36195">
              <a:lnSpc>
                <a:spcPts val="2820"/>
              </a:lnSpc>
              <a:spcBef>
                <a:spcPts val="810"/>
              </a:spcBef>
            </a:pPr>
            <a:r>
              <a:rPr sz="24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ПОДГОТОВКА </a:t>
            </a:r>
            <a:r>
              <a:rPr lang="ru-RU" sz="24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ОБ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УЧА</a:t>
            </a:r>
            <a:r>
              <a:rPr lang="ru-RU"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Ю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ЩИХСЯ 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К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ИТОГОВОЙ</a:t>
            </a:r>
            <a:r>
              <a:rPr sz="2400" b="1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АТТЕСТАЦИИ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3870" y="1499768"/>
            <a:ext cx="8719185" cy="3618939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Проведение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пробных</a:t>
            </a:r>
            <a:r>
              <a:rPr sz="2800"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экзаменов</a:t>
            </a:r>
            <a:endParaRPr sz="2800" dirty="0">
              <a:latin typeface="Times New Roman"/>
              <a:cs typeface="Times New Roman"/>
            </a:endParaRPr>
          </a:p>
          <a:p>
            <a:pPr marL="469900" marR="1438275" indent="-457200">
              <a:lnSpc>
                <a:spcPts val="3030"/>
              </a:lnSpc>
              <a:spcBef>
                <a:spcPts val="103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Организация </a:t>
            </a:r>
            <a:r>
              <a:rPr sz="28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консультаций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по </a:t>
            </a:r>
            <a:r>
              <a:rPr sz="28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подготовке  </a:t>
            </a:r>
            <a:r>
              <a:rPr sz="28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выпускников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к</a:t>
            </a:r>
            <a:r>
              <a:rPr sz="2800" b="1" spc="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ЕГЭ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200">
              <a:lnSpc>
                <a:spcPts val="3190"/>
              </a:lnSpc>
              <a:spcBef>
                <a:spcPts val="61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Проведение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бесед, классных </a:t>
            </a:r>
            <a:r>
              <a:rPr sz="2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часов,</a:t>
            </a:r>
            <a:r>
              <a:rPr sz="2800" b="1" spc="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родительских</a:t>
            </a:r>
            <a:endParaRPr sz="2800" dirty="0">
              <a:latin typeface="Times New Roman"/>
              <a:cs typeface="Times New Roman"/>
            </a:endParaRPr>
          </a:p>
          <a:p>
            <a:pPr marL="469900">
              <a:lnSpc>
                <a:spcPts val="3190"/>
              </a:lnSpc>
            </a:pP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собраний по вопросам </a:t>
            </a:r>
            <a:r>
              <a:rPr sz="2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проведения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ГИА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800" b="1" dirty="0">
                <a:solidFill>
                  <a:srgbClr val="001F5F"/>
                </a:solidFill>
                <a:latin typeface="Times New Roman"/>
                <a:cs typeface="Times New Roman"/>
              </a:rPr>
              <a:t>20</a:t>
            </a:r>
            <a:r>
              <a:rPr lang="ru-RU" sz="2800" b="1" dirty="0">
                <a:solidFill>
                  <a:srgbClr val="001F5F"/>
                </a:solidFill>
                <a:latin typeface="Times New Roman"/>
                <a:cs typeface="Times New Roman"/>
              </a:rPr>
              <a:t>20</a:t>
            </a:r>
            <a:r>
              <a:rPr sz="2800" b="1" spc="1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году</a:t>
            </a:r>
            <a:endParaRPr sz="2800" dirty="0">
              <a:latin typeface="Times New Roman"/>
              <a:cs typeface="Times New Roman"/>
            </a:endParaRPr>
          </a:p>
          <a:p>
            <a:pPr marL="469900" marR="591820" indent="-457200">
              <a:lnSpc>
                <a:spcPts val="3020"/>
              </a:lnSpc>
              <a:spcBef>
                <a:spcPts val="106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Создание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2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обеспечение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доступа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к </a:t>
            </a:r>
            <a:r>
              <a:rPr sz="2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справочным, 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информационным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учебно-тренировочным  </a:t>
            </a:r>
            <a:r>
              <a:rPr sz="2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материалам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171005"/>
            <a:ext cx="7230872" cy="822020"/>
          </a:xfrm>
          <a:prstGeom prst="rect">
            <a:avLst/>
          </a:prstGeom>
          <a:solidFill>
            <a:srgbClr val="FFF1CC"/>
          </a:solidFill>
          <a:ln w="12700">
            <a:solidFill>
              <a:srgbClr val="41709C"/>
            </a:solidFill>
          </a:ln>
        </p:spPr>
        <p:txBody>
          <a:bodyPr vert="horz" wrap="square" lIns="0" tIns="102870" rIns="0" bIns="0" rtlCol="0">
            <a:spAutoFit/>
          </a:bodyPr>
          <a:lstStyle/>
          <a:p>
            <a:pPr marL="1172845" marR="1089660" indent="36195">
              <a:lnSpc>
                <a:spcPts val="2820"/>
              </a:lnSpc>
              <a:spcBef>
                <a:spcPts val="810"/>
              </a:spcBef>
            </a:pPr>
            <a:r>
              <a:rPr sz="24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ПОДГОТОВКА </a:t>
            </a:r>
            <a:r>
              <a:rPr lang="ru-RU" sz="24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ОБ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УЧА</a:t>
            </a:r>
            <a:r>
              <a:rPr lang="ru-RU"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Ю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ЩИХСЯ 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К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ИТОГОВОЙ</a:t>
            </a:r>
            <a:r>
              <a:rPr sz="2400" b="1" spc="-10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АТТЕСТАЦИИ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3870" y="1584198"/>
            <a:ext cx="8383270" cy="4930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ts val="3190"/>
              </a:lnSpc>
              <a:spcBef>
                <a:spcPts val="9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Перед экзаменом </a:t>
            </a:r>
            <a:r>
              <a:rPr sz="28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необходимо </a:t>
            </a:r>
            <a:r>
              <a:rPr sz="28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ознакомиться</a:t>
            </a:r>
            <a:r>
              <a:rPr sz="2800" b="1" spc="8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endParaRPr sz="2800" dirty="0">
              <a:latin typeface="Times New Roman"/>
              <a:cs typeface="Times New Roman"/>
            </a:endParaRPr>
          </a:p>
          <a:p>
            <a:pPr marL="469900" marR="5080">
              <a:lnSpc>
                <a:spcPct val="90000"/>
              </a:lnSpc>
              <a:spcBef>
                <a:spcPts val="165"/>
              </a:spcBef>
            </a:pP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демонстрационными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вариантами </a:t>
            </a:r>
            <a:r>
              <a:rPr sz="2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КИМ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, </a:t>
            </a:r>
            <a:r>
              <a:rPr sz="2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изучить  </a:t>
            </a:r>
            <a:r>
              <a:rPr sz="2800" b="1" spc="15" dirty="0">
                <a:solidFill>
                  <a:srgbClr val="001F5F"/>
                </a:solidFill>
                <a:latin typeface="Times New Roman"/>
                <a:cs typeface="Times New Roman"/>
              </a:rPr>
              <a:t>все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содержащиеся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них инструкции, чтобы  </a:t>
            </a:r>
            <a:r>
              <a:rPr sz="2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хорошо понимать, </a:t>
            </a:r>
            <a:r>
              <a:rPr sz="28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сколько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времени </a:t>
            </a:r>
            <a:r>
              <a:rPr sz="2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отведено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на  </a:t>
            </a:r>
            <a:r>
              <a:rPr sz="2800" b="1" spc="-60" dirty="0">
                <a:solidFill>
                  <a:srgbClr val="001F5F"/>
                </a:solidFill>
                <a:latin typeface="Times New Roman"/>
                <a:cs typeface="Times New Roman"/>
              </a:rPr>
              <a:t>работу,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8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каком </a:t>
            </a:r>
            <a:r>
              <a:rPr sz="2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порядке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выполнять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задания, </a:t>
            </a:r>
            <a:r>
              <a:rPr sz="2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как  </a:t>
            </a:r>
            <a:r>
              <a:rPr sz="2800" b="1" spc="-15" dirty="0" err="1">
                <a:solidFill>
                  <a:srgbClr val="001F5F"/>
                </a:solidFill>
                <a:latin typeface="Times New Roman"/>
                <a:cs typeface="Times New Roman"/>
              </a:rPr>
              <a:t>записывать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 err="1">
                <a:solidFill>
                  <a:srgbClr val="001F5F"/>
                </a:solidFill>
                <a:latin typeface="Times New Roman"/>
                <a:cs typeface="Times New Roman"/>
              </a:rPr>
              <a:t>ответы</a:t>
            </a:r>
            <a:endParaRPr sz="2800" dirty="0">
              <a:latin typeface="Times New Roman"/>
              <a:cs typeface="Times New Roman"/>
            </a:endParaRPr>
          </a:p>
          <a:p>
            <a:pPr marL="469900" marR="437515" indent="-457200">
              <a:lnSpc>
                <a:spcPts val="3020"/>
              </a:lnSpc>
              <a:spcBef>
                <a:spcPts val="105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Любые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сборники </a:t>
            </a:r>
            <a:r>
              <a:rPr sz="28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тренировочных 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заданий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или  </a:t>
            </a:r>
            <a:r>
              <a:rPr sz="2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вариантов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могут </a:t>
            </a:r>
            <a:r>
              <a:rPr sz="2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играть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8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подготовке </a:t>
            </a:r>
            <a:r>
              <a:rPr sz="28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только  </a:t>
            </a:r>
            <a:r>
              <a:rPr sz="2800" b="1" spc="-15" dirty="0" err="1">
                <a:solidFill>
                  <a:srgbClr val="001F5F"/>
                </a:solidFill>
                <a:latin typeface="Times New Roman"/>
                <a:cs typeface="Times New Roman"/>
              </a:rPr>
              <a:t>вспомогательную</a:t>
            </a:r>
            <a:r>
              <a:rPr sz="2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 err="1">
                <a:solidFill>
                  <a:srgbClr val="001F5F"/>
                </a:solidFill>
                <a:latin typeface="Times New Roman"/>
                <a:cs typeface="Times New Roman"/>
              </a:rPr>
              <a:t>роль</a:t>
            </a:r>
            <a:endParaRPr sz="2800" dirty="0">
              <a:latin typeface="Times New Roman"/>
              <a:cs typeface="Times New Roman"/>
            </a:endParaRPr>
          </a:p>
          <a:p>
            <a:pPr marL="469900" marR="292100" indent="-457200">
              <a:lnSpc>
                <a:spcPts val="3020"/>
              </a:lnSpc>
              <a:spcBef>
                <a:spcPts val="101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Успешной </a:t>
            </a:r>
            <a:r>
              <a:rPr sz="28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сдаче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ЕГЭ </a:t>
            </a:r>
            <a:r>
              <a:rPr sz="2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помогает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 </a:t>
            </a:r>
            <a:r>
              <a:rPr sz="2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правильный  </a:t>
            </a:r>
            <a:r>
              <a:rPr sz="28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психологический </a:t>
            </a:r>
            <a:r>
              <a:rPr sz="2800" b="1" dirty="0">
                <a:solidFill>
                  <a:srgbClr val="C00000"/>
                </a:solidFill>
                <a:latin typeface="Times New Roman"/>
                <a:cs typeface="Times New Roman"/>
              </a:rPr>
              <a:t>настрой</a:t>
            </a:r>
            <a:r>
              <a:rPr sz="2800" b="1" dirty="0">
                <a:solidFill>
                  <a:srgbClr val="001F5F"/>
                </a:solidFill>
                <a:latin typeface="Times New Roman"/>
                <a:cs typeface="Times New Roman"/>
              </a:rPr>
              <a:t>,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уверенность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800" b="1" spc="-10" dirty="0" err="1">
                <a:solidFill>
                  <a:srgbClr val="001F5F"/>
                </a:solidFill>
                <a:latin typeface="Times New Roman"/>
                <a:cs typeface="Times New Roman"/>
              </a:rPr>
              <a:t>своих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b="1" spc="-5" dirty="0" err="1">
                <a:solidFill>
                  <a:srgbClr val="001F5F"/>
                </a:solidFill>
                <a:latin typeface="Times New Roman"/>
                <a:cs typeface="Times New Roman"/>
              </a:rPr>
              <a:t>силах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1975" y="344487"/>
            <a:ext cx="6553200" cy="922655"/>
          </a:xfrm>
          <a:prstGeom prst="rect">
            <a:avLst/>
          </a:prstGeom>
          <a:solidFill>
            <a:srgbClr val="FFF1CC"/>
          </a:solidFill>
          <a:ln w="12700">
            <a:solidFill>
              <a:srgbClr val="41709C"/>
            </a:solidFill>
          </a:ln>
        </p:spPr>
        <p:txBody>
          <a:bodyPr vert="horz" wrap="square" lIns="0" tIns="260350" rIns="0" bIns="0" rtlCol="0">
            <a:spAutoFit/>
          </a:bodyPr>
          <a:lstStyle/>
          <a:p>
            <a:pPr marL="1577975">
              <a:lnSpc>
                <a:spcPct val="100000"/>
              </a:lnSpc>
              <a:spcBef>
                <a:spcPts val="2050"/>
              </a:spcBef>
            </a:pPr>
            <a:r>
              <a:rPr sz="2400" spc="-80" dirty="0"/>
              <a:t>ПОДАЧА</a:t>
            </a:r>
            <a:r>
              <a:rPr sz="2400" spc="-20" dirty="0"/>
              <a:t> АПЕЛЛЯЦИЙ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81964" y="1823466"/>
            <a:ext cx="7658734" cy="1604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190"/>
              </a:lnSpc>
              <a:spcBef>
                <a:spcPts val="95"/>
              </a:spcBef>
            </a:pP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Апелляция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–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это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письменное</a:t>
            </a:r>
            <a:r>
              <a:rPr sz="2800" spc="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заявление</a:t>
            </a:r>
            <a:endParaRPr sz="2800" dirty="0">
              <a:latin typeface="Times New Roman"/>
              <a:cs typeface="Times New Roman"/>
            </a:endParaRPr>
          </a:p>
          <a:p>
            <a:pPr marL="12700" marR="5080">
              <a:lnSpc>
                <a:spcPct val="90000"/>
              </a:lnSpc>
              <a:spcBef>
                <a:spcPts val="165"/>
              </a:spcBef>
            </a:pP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участника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ЕГЭ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либо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о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нарушении установленного  порядка проведения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ЕГЭ, либо о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несогласии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с  </a:t>
            </a:r>
            <a:r>
              <a:rPr sz="2800" spc="-30" dirty="0" err="1">
                <a:solidFill>
                  <a:srgbClr val="001F5F"/>
                </a:solidFill>
                <a:latin typeface="Times New Roman"/>
                <a:cs typeface="Times New Roman"/>
              </a:rPr>
              <a:t>результатами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 ЕГЭ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1975" y="344487"/>
            <a:ext cx="6553200" cy="922655"/>
          </a:xfrm>
          <a:prstGeom prst="rect">
            <a:avLst/>
          </a:prstGeom>
          <a:solidFill>
            <a:srgbClr val="FFF1CC"/>
          </a:solidFill>
          <a:ln w="12700">
            <a:solidFill>
              <a:srgbClr val="41709C"/>
            </a:solidFill>
          </a:ln>
        </p:spPr>
        <p:txBody>
          <a:bodyPr vert="horz" wrap="square" lIns="0" tIns="260350" rIns="0" bIns="0" rtlCol="0">
            <a:spAutoFit/>
          </a:bodyPr>
          <a:lstStyle/>
          <a:p>
            <a:pPr marL="1577975">
              <a:lnSpc>
                <a:spcPct val="100000"/>
              </a:lnSpc>
              <a:spcBef>
                <a:spcPts val="2050"/>
              </a:spcBef>
            </a:pPr>
            <a:r>
              <a:rPr sz="2400" b="1" spc="-80" dirty="0">
                <a:solidFill>
                  <a:srgbClr val="001F5F"/>
                </a:solidFill>
                <a:latin typeface="Times New Roman"/>
                <a:cs typeface="Times New Roman"/>
              </a:rPr>
              <a:t>ПОДАЧА</a:t>
            </a:r>
            <a:r>
              <a:rPr sz="24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АПЕЛЛЯЦИЙ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81964" y="1823466"/>
            <a:ext cx="8041640" cy="2884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ts val="3190"/>
              </a:lnSpc>
              <a:spcBef>
                <a:spcPts val="9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О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нарушении установленного</a:t>
            </a:r>
            <a:r>
              <a:rPr sz="2800" spc="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порядка</a:t>
            </a:r>
            <a:endParaRPr sz="2800">
              <a:latin typeface="Times New Roman"/>
              <a:cs typeface="Times New Roman"/>
            </a:endParaRPr>
          </a:p>
          <a:p>
            <a:pPr marL="469900" marR="431165">
              <a:lnSpc>
                <a:spcPts val="3020"/>
              </a:lnSpc>
              <a:spcBef>
                <a:spcPts val="215"/>
              </a:spcBef>
            </a:pP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проведения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ЕГЭ – в день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экзамена </a:t>
            </a:r>
            <a:r>
              <a:rPr sz="2800" spc="10" dirty="0">
                <a:solidFill>
                  <a:srgbClr val="001F5F"/>
                </a:solidFill>
                <a:latin typeface="Times New Roman"/>
                <a:cs typeface="Times New Roman"/>
              </a:rPr>
              <a:t>после 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сдачи  </a:t>
            </a:r>
            <a:r>
              <a:rPr sz="2800" spc="-40" dirty="0">
                <a:solidFill>
                  <a:srgbClr val="001F5F"/>
                </a:solidFill>
                <a:latin typeface="Times New Roman"/>
                <a:cs typeface="Times New Roman"/>
              </a:rPr>
              <a:t>бланков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ЕГЭ до </a:t>
            </a:r>
            <a:r>
              <a:rPr sz="2800" spc="-35" dirty="0">
                <a:solidFill>
                  <a:srgbClr val="001F5F"/>
                </a:solidFill>
                <a:latin typeface="Times New Roman"/>
                <a:cs typeface="Times New Roman"/>
              </a:rPr>
              <a:t>выхода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их</a:t>
            </a:r>
            <a:r>
              <a:rPr sz="2800" spc="1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ППЭ</a:t>
            </a:r>
            <a:endParaRPr sz="2800">
              <a:latin typeface="Times New Roman"/>
              <a:cs typeface="Times New Roman"/>
            </a:endParaRPr>
          </a:p>
          <a:p>
            <a:pPr marL="469900" indent="-457200">
              <a:lnSpc>
                <a:spcPts val="3190"/>
              </a:lnSpc>
              <a:spcBef>
                <a:spcPts val="635"/>
              </a:spcBef>
              <a:buFont typeface="Arial"/>
              <a:buChar char="•"/>
              <a:tabLst>
                <a:tab pos="469900" algn="l"/>
                <a:tab pos="470534" algn="l"/>
              </a:tabLst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О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несогласии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с выставленными баллами по</a:t>
            </a:r>
            <a:r>
              <a:rPr sz="2800"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ЕГЭ</a:t>
            </a:r>
            <a:endParaRPr sz="2800">
              <a:latin typeface="Times New Roman"/>
              <a:cs typeface="Times New Roman"/>
            </a:endParaRPr>
          </a:p>
          <a:p>
            <a:pPr marL="469900" marR="5080">
              <a:lnSpc>
                <a:spcPct val="90000"/>
              </a:lnSpc>
              <a:spcBef>
                <a:spcPts val="165"/>
              </a:spcBef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– в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течение </a:t>
            </a:r>
            <a:r>
              <a:rPr sz="2800" spc="-30" dirty="0">
                <a:solidFill>
                  <a:srgbClr val="001F5F"/>
                </a:solidFill>
                <a:latin typeface="Times New Roman"/>
                <a:cs typeface="Times New Roman"/>
              </a:rPr>
              <a:t>двух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рабочих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дней </a:t>
            </a:r>
            <a:r>
              <a:rPr sz="2800" spc="10" dirty="0">
                <a:solidFill>
                  <a:srgbClr val="001F5F"/>
                </a:solidFill>
                <a:latin typeface="Times New Roman"/>
                <a:cs typeface="Times New Roman"/>
              </a:rPr>
              <a:t>после 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официального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объявления </a:t>
            </a:r>
            <a:r>
              <a:rPr sz="2800" spc="-35" dirty="0">
                <a:solidFill>
                  <a:srgbClr val="001F5F"/>
                </a:solidFill>
                <a:latin typeface="Times New Roman"/>
                <a:cs typeface="Times New Roman"/>
              </a:rPr>
              <a:t>результатов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экзамена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и 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ознакомления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800" spc="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ними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9275" y="355663"/>
            <a:ext cx="6553200" cy="922655"/>
          </a:xfrm>
          <a:prstGeom prst="rect">
            <a:avLst/>
          </a:prstGeom>
          <a:solidFill>
            <a:srgbClr val="FFF1CC"/>
          </a:solidFill>
          <a:ln w="12700">
            <a:solidFill>
              <a:srgbClr val="41709C"/>
            </a:solidFill>
          </a:ln>
        </p:spPr>
        <p:txBody>
          <a:bodyPr vert="horz" wrap="square" lIns="0" tIns="102870" rIns="0" bIns="0" rtlCol="0">
            <a:spAutoFit/>
          </a:bodyPr>
          <a:lstStyle/>
          <a:p>
            <a:pPr marL="2259330" marR="882650" indent="-1370965">
              <a:lnSpc>
                <a:spcPts val="2820"/>
              </a:lnSpc>
              <a:spcBef>
                <a:spcPts val="810"/>
              </a:spcBef>
              <a:tabLst>
                <a:tab pos="3060065" algn="l"/>
              </a:tabLst>
            </a:pP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sz="2400" b="1" spc="10" dirty="0">
                <a:solidFill>
                  <a:srgbClr val="001F5F"/>
                </a:solidFill>
                <a:latin typeface="Times New Roman"/>
                <a:cs typeface="Times New Roman"/>
              </a:rPr>
              <a:t>Е</a:t>
            </a:r>
            <a:r>
              <a:rPr sz="2400" b="1" spc="-55" dirty="0">
                <a:solidFill>
                  <a:srgbClr val="001F5F"/>
                </a:solidFill>
                <a:latin typeface="Times New Roman"/>
                <a:cs typeface="Times New Roman"/>
              </a:rPr>
              <a:t>З</a:t>
            </a:r>
            <a:r>
              <a:rPr sz="2400" b="1" spc="-310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Л</a:t>
            </a:r>
            <a:r>
              <a:rPr sz="2400" b="1" spc="-185" dirty="0">
                <a:solidFill>
                  <a:srgbClr val="001F5F"/>
                </a:solidFill>
                <a:latin typeface="Times New Roman"/>
                <a:cs typeface="Times New Roman"/>
              </a:rPr>
              <a:t>Ь</a:t>
            </a:r>
            <a:r>
              <a:rPr sz="2400" b="1" spc="-125" dirty="0">
                <a:solidFill>
                  <a:srgbClr val="001F5F"/>
                </a:solidFill>
                <a:latin typeface="Times New Roman"/>
                <a:cs typeface="Times New Roman"/>
              </a:rPr>
              <a:t>Т</a:t>
            </a:r>
            <a:r>
              <a:rPr sz="2400" b="1" spc="-225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ТЫ	</a:t>
            </a:r>
            <a:r>
              <a:rPr sz="2400" b="1" spc="-315" dirty="0">
                <a:solidFill>
                  <a:srgbClr val="001F5F"/>
                </a:solidFill>
                <a:latin typeface="Times New Roman"/>
                <a:cs typeface="Times New Roman"/>
              </a:rPr>
              <a:t>Р</a:t>
            </a:r>
            <a:r>
              <a:rPr sz="2400" b="1" spc="-130" dirty="0">
                <a:solidFill>
                  <a:srgbClr val="001F5F"/>
                </a:solidFill>
                <a:latin typeface="Times New Roman"/>
                <a:cs typeface="Times New Roman"/>
              </a:rPr>
              <a:t>А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4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МОТРЕНИЯ  </a:t>
            </a:r>
            <a:r>
              <a:rPr sz="24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АПЕЛЛЯЦИИ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4766" y="1391538"/>
            <a:ext cx="7444740" cy="4200124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469900" marR="5080" indent="-4572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По </a:t>
            </a:r>
            <a:r>
              <a:rPr sz="2800" spc="-30" dirty="0">
                <a:solidFill>
                  <a:srgbClr val="001F5F"/>
                </a:solidFill>
                <a:latin typeface="Times New Roman"/>
                <a:cs typeface="Times New Roman"/>
              </a:rPr>
              <a:t>результатам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рассмотрения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апелляции </a:t>
            </a:r>
            <a:r>
              <a:rPr sz="2800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C00000"/>
                </a:solidFill>
                <a:latin typeface="Times New Roman"/>
                <a:cs typeface="Times New Roman"/>
              </a:rPr>
              <a:t>количество </a:t>
            </a:r>
            <a:r>
              <a:rPr sz="2800" spc="-10" dirty="0">
                <a:solidFill>
                  <a:srgbClr val="C00000"/>
                </a:solidFill>
                <a:latin typeface="Times New Roman"/>
                <a:cs typeface="Times New Roman"/>
              </a:rPr>
              <a:t>выставленных </a:t>
            </a:r>
            <a:r>
              <a:rPr sz="2800" spc="-5" dirty="0">
                <a:solidFill>
                  <a:srgbClr val="C00000"/>
                </a:solidFill>
                <a:latin typeface="Times New Roman"/>
                <a:cs typeface="Times New Roman"/>
              </a:rPr>
              <a:t>баллов </a:t>
            </a:r>
            <a:r>
              <a:rPr sz="2800" spc="-30" dirty="0">
                <a:solidFill>
                  <a:srgbClr val="001F5F"/>
                </a:solidFill>
                <a:latin typeface="Times New Roman"/>
                <a:cs typeface="Times New Roman"/>
              </a:rPr>
              <a:t>может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быть 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изменено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как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в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сторону </a:t>
            </a:r>
            <a:r>
              <a:rPr sz="2800" spc="-10" dirty="0">
                <a:solidFill>
                  <a:srgbClr val="C00000"/>
                </a:solidFill>
                <a:latin typeface="Times New Roman"/>
                <a:cs typeface="Times New Roman"/>
              </a:rPr>
              <a:t>увеличения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, </a:t>
            </a:r>
            <a:r>
              <a:rPr sz="2800" spc="5" dirty="0">
                <a:solidFill>
                  <a:srgbClr val="001F5F"/>
                </a:solidFill>
                <a:latin typeface="Times New Roman"/>
                <a:cs typeface="Times New Roman"/>
              </a:rPr>
              <a:t>так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800" spc="10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endParaRPr sz="2800" dirty="0">
              <a:latin typeface="Times New Roman"/>
              <a:cs typeface="Times New Roman"/>
            </a:endParaRPr>
          </a:p>
          <a:p>
            <a:pPr marL="469265">
              <a:lnSpc>
                <a:spcPts val="2990"/>
              </a:lnSpc>
            </a:pPr>
            <a:r>
              <a:rPr sz="2800" spc="-10" dirty="0" err="1">
                <a:solidFill>
                  <a:srgbClr val="001F5F"/>
                </a:solidFill>
                <a:latin typeface="Times New Roman"/>
                <a:cs typeface="Times New Roman"/>
              </a:rPr>
              <a:t>сторону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уменьшения</a:t>
            </a:r>
            <a:endParaRPr sz="2800" dirty="0">
              <a:latin typeface="Times New Roman"/>
              <a:cs typeface="Times New Roman"/>
            </a:endParaRPr>
          </a:p>
          <a:p>
            <a:pPr marL="469900" marR="561340" indent="-457200">
              <a:lnSpc>
                <a:spcPts val="3020"/>
              </a:lnSpc>
              <a:spcBef>
                <a:spcPts val="105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Экзаменационная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работа перепроверяется  </a:t>
            </a:r>
            <a:r>
              <a:rPr sz="2800" dirty="0">
                <a:solidFill>
                  <a:srgbClr val="001F5F"/>
                </a:solidFill>
                <a:latin typeface="Times New Roman"/>
                <a:cs typeface="Times New Roman"/>
              </a:rPr>
              <a:t>полностью,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а не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отдельная </a:t>
            </a:r>
            <a:r>
              <a:rPr sz="2800" spc="-5" dirty="0" err="1">
                <a:solidFill>
                  <a:srgbClr val="001F5F"/>
                </a:solidFill>
                <a:latin typeface="Times New Roman"/>
                <a:cs typeface="Times New Roman"/>
              </a:rPr>
              <a:t>ее</a:t>
            </a:r>
            <a:r>
              <a:rPr sz="28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spc="-5" dirty="0" err="1">
                <a:solidFill>
                  <a:srgbClr val="001F5F"/>
                </a:solidFill>
                <a:latin typeface="Times New Roman"/>
                <a:cs typeface="Times New Roman"/>
              </a:rPr>
              <a:t>часть</a:t>
            </a:r>
            <a:endParaRPr lang="ru-RU" sz="2800" spc="-5" dirty="0">
              <a:solidFill>
                <a:srgbClr val="001F5F"/>
              </a:solidFill>
              <a:latin typeface="Times New Roman"/>
              <a:cs typeface="Times New Roman"/>
            </a:endParaRPr>
          </a:p>
          <a:p>
            <a:pPr marL="469900" marR="561340" indent="-457200">
              <a:lnSpc>
                <a:spcPts val="3020"/>
              </a:lnSpc>
              <a:spcBef>
                <a:spcPts val="105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endParaRPr sz="4300" dirty="0">
              <a:latin typeface="Times New Roman"/>
              <a:cs typeface="Times New Roman"/>
            </a:endParaRPr>
          </a:p>
          <a:p>
            <a:pPr marL="469900" marR="448309" indent="-457200">
              <a:lnSpc>
                <a:spcPct val="9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Черновики,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использованные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на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экзамене, </a:t>
            </a:r>
            <a:r>
              <a:rPr sz="2800" spc="-5" dirty="0">
                <a:solidFill>
                  <a:srgbClr val="001F5F"/>
                </a:solidFill>
                <a:latin typeface="Times New Roman"/>
                <a:cs typeface="Times New Roman"/>
              </a:rPr>
              <a:t>в  </a:t>
            </a:r>
            <a:r>
              <a:rPr sz="2800" spc="-20" dirty="0">
                <a:solidFill>
                  <a:srgbClr val="001F5F"/>
                </a:solidFill>
                <a:latin typeface="Times New Roman"/>
                <a:cs typeface="Times New Roman"/>
              </a:rPr>
              <a:t>качестве </a:t>
            </a:r>
            <a:r>
              <a:rPr sz="2800" spc="-15" dirty="0">
                <a:solidFill>
                  <a:srgbClr val="001F5F"/>
                </a:solidFill>
                <a:latin typeface="Times New Roman"/>
                <a:cs typeface="Times New Roman"/>
              </a:rPr>
              <a:t>материалов 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апелляции </a:t>
            </a:r>
            <a:r>
              <a:rPr sz="2800" spc="-10" dirty="0" err="1">
                <a:solidFill>
                  <a:srgbClr val="001F5F"/>
                </a:solidFill>
                <a:latin typeface="Times New Roman"/>
                <a:cs typeface="Times New Roman"/>
              </a:rPr>
              <a:t>не</a:t>
            </a:r>
            <a:r>
              <a:rPr sz="2800" spc="-1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800" spc="-15" dirty="0" err="1">
                <a:solidFill>
                  <a:srgbClr val="001F5F"/>
                </a:solidFill>
                <a:latin typeface="Times New Roman"/>
                <a:cs typeface="Times New Roman"/>
              </a:rPr>
              <a:t>рассматриваются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55883A-147B-4EF5-BDAC-67853FCF3688}"/>
              </a:ext>
            </a:extLst>
          </p:cNvPr>
          <p:cNvSpPr txBox="1"/>
          <p:nvPr/>
        </p:nvSpPr>
        <p:spPr>
          <a:xfrm>
            <a:off x="1219200" y="220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642822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2557" y="0"/>
            <a:ext cx="6276086" cy="561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62557" y="0"/>
            <a:ext cx="6276340" cy="561340"/>
          </a:xfrm>
          <a:custGeom>
            <a:avLst/>
            <a:gdLst/>
            <a:ahLst/>
            <a:cxnLst/>
            <a:rect l="l" t="t" r="r" b="b"/>
            <a:pathLst>
              <a:path w="6276340" h="561340">
                <a:moveTo>
                  <a:pt x="0" y="561111"/>
                </a:moveTo>
                <a:lnTo>
                  <a:pt x="6276086" y="561111"/>
                </a:lnTo>
                <a:lnTo>
                  <a:pt x="6276086" y="0"/>
                </a:lnTo>
                <a:lnTo>
                  <a:pt x="0" y="0"/>
                </a:lnTo>
                <a:lnTo>
                  <a:pt x="0" y="561111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540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ЕГЭ </a:t>
            </a:r>
            <a:r>
              <a:rPr spc="-70" dirty="0"/>
              <a:t>(11 </a:t>
            </a:r>
            <a:r>
              <a:rPr spc="-5" dirty="0"/>
              <a:t>класс)</a:t>
            </a:r>
            <a:r>
              <a:rPr spc="35" dirty="0"/>
              <a:t> </a:t>
            </a:r>
            <a:r>
              <a:rPr dirty="0"/>
              <a:t>20</a:t>
            </a:r>
            <a:r>
              <a:rPr lang="ru-RU" dirty="0"/>
              <a:t>20</a:t>
            </a:r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38366" y="763777"/>
            <a:ext cx="8898890" cy="1153160"/>
          </a:xfrm>
          <a:custGeom>
            <a:avLst/>
            <a:gdLst/>
            <a:ahLst/>
            <a:cxnLst/>
            <a:rect l="l" t="t" r="r" b="b"/>
            <a:pathLst>
              <a:path w="8898890" h="1153160">
                <a:moveTo>
                  <a:pt x="8783129" y="0"/>
                </a:moveTo>
                <a:lnTo>
                  <a:pt x="115290" y="0"/>
                </a:lnTo>
                <a:lnTo>
                  <a:pt x="70412" y="9070"/>
                </a:lnTo>
                <a:lnTo>
                  <a:pt x="33766" y="33797"/>
                </a:lnTo>
                <a:lnTo>
                  <a:pt x="9059" y="70455"/>
                </a:lnTo>
                <a:lnTo>
                  <a:pt x="0" y="115316"/>
                </a:lnTo>
                <a:lnTo>
                  <a:pt x="0" y="1037589"/>
                </a:lnTo>
                <a:lnTo>
                  <a:pt x="9059" y="1082450"/>
                </a:lnTo>
                <a:lnTo>
                  <a:pt x="33766" y="1119108"/>
                </a:lnTo>
                <a:lnTo>
                  <a:pt x="70412" y="1143835"/>
                </a:lnTo>
                <a:lnTo>
                  <a:pt x="115290" y="1152906"/>
                </a:lnTo>
                <a:lnTo>
                  <a:pt x="8783129" y="1152906"/>
                </a:lnTo>
                <a:lnTo>
                  <a:pt x="8828043" y="1143835"/>
                </a:lnTo>
                <a:lnTo>
                  <a:pt x="8864695" y="1119108"/>
                </a:lnTo>
                <a:lnTo>
                  <a:pt x="8889392" y="1082450"/>
                </a:lnTo>
                <a:lnTo>
                  <a:pt x="8898445" y="1037589"/>
                </a:lnTo>
                <a:lnTo>
                  <a:pt x="8898445" y="115316"/>
                </a:lnTo>
                <a:lnTo>
                  <a:pt x="8889392" y="70455"/>
                </a:lnTo>
                <a:lnTo>
                  <a:pt x="8864695" y="33797"/>
                </a:lnTo>
                <a:lnTo>
                  <a:pt x="8828043" y="9070"/>
                </a:lnTo>
                <a:lnTo>
                  <a:pt x="8783129" y="0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97048" y="879805"/>
            <a:ext cx="4582160" cy="89090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572135" marR="5080" indent="-560070">
              <a:lnSpc>
                <a:spcPts val="3320"/>
              </a:lnSpc>
              <a:spcBef>
                <a:spcPts val="350"/>
              </a:spcBef>
            </a:pPr>
            <a:r>
              <a:rPr sz="29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Формы </a:t>
            </a:r>
            <a:r>
              <a:rPr sz="29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проведения </a:t>
            </a:r>
            <a:r>
              <a:rPr sz="29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ГИА за  </a:t>
            </a:r>
            <a:r>
              <a:rPr sz="29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курс средней</a:t>
            </a:r>
            <a:r>
              <a:rPr sz="29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9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школы</a:t>
            </a:r>
            <a:endParaRPr sz="29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8366" y="2277491"/>
            <a:ext cx="4270375" cy="3966845"/>
          </a:xfrm>
          <a:custGeom>
            <a:avLst/>
            <a:gdLst/>
            <a:ahLst/>
            <a:cxnLst/>
            <a:rect l="l" t="t" r="r" b="b"/>
            <a:pathLst>
              <a:path w="4270375" h="3966845">
                <a:moveTo>
                  <a:pt x="3873182" y="0"/>
                </a:moveTo>
                <a:lnTo>
                  <a:pt x="396684" y="0"/>
                </a:lnTo>
                <a:lnTo>
                  <a:pt x="350421" y="2667"/>
                </a:lnTo>
                <a:lnTo>
                  <a:pt x="305726" y="10473"/>
                </a:lnTo>
                <a:lnTo>
                  <a:pt x="262897" y="23119"/>
                </a:lnTo>
                <a:lnTo>
                  <a:pt x="222230" y="40308"/>
                </a:lnTo>
                <a:lnTo>
                  <a:pt x="184024" y="61742"/>
                </a:lnTo>
                <a:lnTo>
                  <a:pt x="148576" y="87124"/>
                </a:lnTo>
                <a:lnTo>
                  <a:pt x="116184" y="116157"/>
                </a:lnTo>
                <a:lnTo>
                  <a:pt x="87145" y="148543"/>
                </a:lnTo>
                <a:lnTo>
                  <a:pt x="61757" y="183985"/>
                </a:lnTo>
                <a:lnTo>
                  <a:pt x="40318" y="222185"/>
                </a:lnTo>
                <a:lnTo>
                  <a:pt x="23125" y="262846"/>
                </a:lnTo>
                <a:lnTo>
                  <a:pt x="10476" y="305670"/>
                </a:lnTo>
                <a:lnTo>
                  <a:pt x="2668" y="350361"/>
                </a:lnTo>
                <a:lnTo>
                  <a:pt x="0" y="396621"/>
                </a:lnTo>
                <a:lnTo>
                  <a:pt x="0" y="3570122"/>
                </a:lnTo>
                <a:lnTo>
                  <a:pt x="2668" y="3616382"/>
                </a:lnTo>
                <a:lnTo>
                  <a:pt x="10476" y="3661075"/>
                </a:lnTo>
                <a:lnTo>
                  <a:pt x="23125" y="3703903"/>
                </a:lnTo>
                <a:lnTo>
                  <a:pt x="40318" y="3744568"/>
                </a:lnTo>
                <a:lnTo>
                  <a:pt x="61757" y="3782773"/>
                </a:lnTo>
                <a:lnTo>
                  <a:pt x="87145" y="3818220"/>
                </a:lnTo>
                <a:lnTo>
                  <a:pt x="116184" y="3850611"/>
                </a:lnTo>
                <a:lnTo>
                  <a:pt x="148576" y="3879649"/>
                </a:lnTo>
                <a:lnTo>
                  <a:pt x="184024" y="3905036"/>
                </a:lnTo>
                <a:lnTo>
                  <a:pt x="222230" y="3926475"/>
                </a:lnTo>
                <a:lnTo>
                  <a:pt x="262897" y="3943668"/>
                </a:lnTo>
                <a:lnTo>
                  <a:pt x="305726" y="3956317"/>
                </a:lnTo>
                <a:lnTo>
                  <a:pt x="350421" y="3964125"/>
                </a:lnTo>
                <a:lnTo>
                  <a:pt x="396684" y="3966794"/>
                </a:lnTo>
                <a:lnTo>
                  <a:pt x="3873182" y="3966794"/>
                </a:lnTo>
                <a:lnTo>
                  <a:pt x="3919443" y="3964125"/>
                </a:lnTo>
                <a:lnTo>
                  <a:pt x="3964139" y="3956317"/>
                </a:lnTo>
                <a:lnTo>
                  <a:pt x="4006972" y="3943668"/>
                </a:lnTo>
                <a:lnTo>
                  <a:pt x="4047643" y="3926475"/>
                </a:lnTo>
                <a:lnTo>
                  <a:pt x="4085855" y="3905036"/>
                </a:lnTo>
                <a:lnTo>
                  <a:pt x="4121310" y="3879649"/>
                </a:lnTo>
                <a:lnTo>
                  <a:pt x="4153709" y="3850611"/>
                </a:lnTo>
                <a:lnTo>
                  <a:pt x="4182755" y="3818220"/>
                </a:lnTo>
                <a:lnTo>
                  <a:pt x="4208151" y="3782773"/>
                </a:lnTo>
                <a:lnTo>
                  <a:pt x="4229597" y="3744568"/>
                </a:lnTo>
                <a:lnTo>
                  <a:pt x="4246795" y="3703903"/>
                </a:lnTo>
                <a:lnTo>
                  <a:pt x="4259449" y="3661075"/>
                </a:lnTo>
                <a:lnTo>
                  <a:pt x="4267260" y="3616382"/>
                </a:lnTo>
                <a:lnTo>
                  <a:pt x="4269930" y="3570122"/>
                </a:lnTo>
                <a:lnTo>
                  <a:pt x="4269930" y="396621"/>
                </a:lnTo>
                <a:lnTo>
                  <a:pt x="4267260" y="350361"/>
                </a:lnTo>
                <a:lnTo>
                  <a:pt x="4259449" y="305670"/>
                </a:lnTo>
                <a:lnTo>
                  <a:pt x="4246795" y="262846"/>
                </a:lnTo>
                <a:lnTo>
                  <a:pt x="4229597" y="222185"/>
                </a:lnTo>
                <a:lnTo>
                  <a:pt x="4208151" y="183985"/>
                </a:lnTo>
                <a:lnTo>
                  <a:pt x="4182755" y="148543"/>
                </a:lnTo>
                <a:lnTo>
                  <a:pt x="4153709" y="116157"/>
                </a:lnTo>
                <a:lnTo>
                  <a:pt x="4121310" y="87124"/>
                </a:lnTo>
                <a:lnTo>
                  <a:pt x="4085855" y="61742"/>
                </a:lnTo>
                <a:lnTo>
                  <a:pt x="4047643" y="40308"/>
                </a:lnTo>
                <a:lnTo>
                  <a:pt x="4006972" y="23119"/>
                </a:lnTo>
                <a:lnTo>
                  <a:pt x="3964139" y="10473"/>
                </a:lnTo>
                <a:lnTo>
                  <a:pt x="3919443" y="2667"/>
                </a:lnTo>
                <a:lnTo>
                  <a:pt x="3873182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03656" y="2771901"/>
            <a:ext cx="3737610" cy="3261020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42240" marR="133350" indent="237490">
              <a:lnSpc>
                <a:spcPct val="95800"/>
              </a:lnSpc>
              <a:spcBef>
                <a:spcPts val="204"/>
              </a:spcBef>
            </a:pP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Единый </a:t>
            </a:r>
            <a:r>
              <a:rPr sz="2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государственный 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экзамен 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(ЕГЭ)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— </a:t>
            </a:r>
            <a:r>
              <a:rPr sz="20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это форма  </a:t>
            </a:r>
            <a:r>
              <a:rPr sz="2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объективной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оценки</a:t>
            </a:r>
            <a:r>
              <a:rPr sz="2000" b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качества</a:t>
            </a:r>
            <a:endParaRPr sz="2000" dirty="0">
              <a:latin typeface="Times New Roman"/>
              <a:cs typeface="Times New Roman"/>
            </a:endParaRPr>
          </a:p>
          <a:p>
            <a:pPr marL="212090" marR="203200" indent="725170">
              <a:lnSpc>
                <a:spcPts val="2300"/>
              </a:lnSpc>
              <a:spcBef>
                <a:spcPts val="50"/>
              </a:spcBef>
            </a:pPr>
            <a:r>
              <a:rPr sz="20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подготовки </a:t>
            </a:r>
            <a:r>
              <a:rPr sz="2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лиц, 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освоивших</a:t>
            </a:r>
            <a:r>
              <a:rPr sz="2000" b="1" spc="-7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образовательные</a:t>
            </a:r>
            <a:endParaRPr sz="2000" dirty="0">
              <a:latin typeface="Times New Roman"/>
              <a:cs typeface="Times New Roman"/>
            </a:endParaRPr>
          </a:p>
          <a:p>
            <a:pPr marL="670560">
              <a:lnSpc>
                <a:spcPts val="2195"/>
              </a:lnSpc>
            </a:pPr>
            <a:r>
              <a:rPr sz="2000" b="1" dirty="0" err="1">
                <a:solidFill>
                  <a:srgbClr val="001F5F"/>
                </a:solidFill>
                <a:latin typeface="Times New Roman"/>
                <a:cs typeface="Times New Roman"/>
              </a:rPr>
              <a:t>программы</a:t>
            </a:r>
            <a:r>
              <a:rPr sz="2000" b="1" spc="-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 err="1">
                <a:solidFill>
                  <a:srgbClr val="001F5F"/>
                </a:solidFill>
                <a:latin typeface="Times New Roman"/>
                <a:cs typeface="Times New Roman"/>
              </a:rPr>
              <a:t>среднего</a:t>
            </a:r>
            <a:r>
              <a:rPr sz="2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общего </a:t>
            </a:r>
            <a:r>
              <a:rPr sz="2000" b="1" spc="-5" dirty="0" err="1">
                <a:solidFill>
                  <a:srgbClr val="001F5F"/>
                </a:solidFill>
                <a:latin typeface="Times New Roman"/>
                <a:cs typeface="Times New Roman"/>
              </a:rPr>
              <a:t>образования</a:t>
            </a:r>
            <a:r>
              <a:rPr sz="2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,</a:t>
            </a:r>
            <a:endParaRPr lang="ru-RU" sz="2000" b="1" spc="-5" dirty="0">
              <a:solidFill>
                <a:srgbClr val="001F5F"/>
              </a:solidFill>
              <a:latin typeface="Times New Roman"/>
              <a:cs typeface="Times New Roman"/>
            </a:endParaRPr>
          </a:p>
          <a:p>
            <a:pPr marL="670560">
              <a:lnSpc>
                <a:spcPts val="2195"/>
              </a:lnSpc>
            </a:pPr>
            <a:r>
              <a:rPr sz="2000" b="1" spc="-1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lang="ru-RU" sz="2000" dirty="0">
                <a:latin typeface="Times New Roman"/>
                <a:cs typeface="Times New Roman"/>
              </a:rPr>
              <a:t> </a:t>
            </a:r>
            <a:r>
              <a:rPr sz="2000" b="1" spc="-10" dirty="0" err="1">
                <a:solidFill>
                  <a:srgbClr val="001F5F"/>
                </a:solidFill>
                <a:latin typeface="Times New Roman"/>
                <a:cs typeface="Times New Roman"/>
              </a:rPr>
              <a:t>использованием</a:t>
            </a:r>
            <a:r>
              <a:rPr sz="2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контрольных</a:t>
            </a:r>
            <a:r>
              <a:rPr sz="2000"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измерительных  </a:t>
            </a:r>
            <a:r>
              <a:rPr sz="2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материалов</a:t>
            </a:r>
            <a:r>
              <a:rPr sz="20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(КИМ)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766945" y="2277491"/>
            <a:ext cx="4270375" cy="3966845"/>
          </a:xfrm>
          <a:custGeom>
            <a:avLst/>
            <a:gdLst/>
            <a:ahLst/>
            <a:cxnLst/>
            <a:rect l="l" t="t" r="r" b="b"/>
            <a:pathLst>
              <a:path w="4270375" h="3966845">
                <a:moveTo>
                  <a:pt x="3873119" y="0"/>
                </a:moveTo>
                <a:lnTo>
                  <a:pt x="396620" y="0"/>
                </a:lnTo>
                <a:lnTo>
                  <a:pt x="350361" y="2667"/>
                </a:lnTo>
                <a:lnTo>
                  <a:pt x="305670" y="10473"/>
                </a:lnTo>
                <a:lnTo>
                  <a:pt x="262846" y="23119"/>
                </a:lnTo>
                <a:lnTo>
                  <a:pt x="222185" y="40308"/>
                </a:lnTo>
                <a:lnTo>
                  <a:pt x="183985" y="61742"/>
                </a:lnTo>
                <a:lnTo>
                  <a:pt x="148543" y="87124"/>
                </a:lnTo>
                <a:lnTo>
                  <a:pt x="116157" y="116157"/>
                </a:lnTo>
                <a:lnTo>
                  <a:pt x="87124" y="148543"/>
                </a:lnTo>
                <a:lnTo>
                  <a:pt x="61742" y="183985"/>
                </a:lnTo>
                <a:lnTo>
                  <a:pt x="40308" y="222185"/>
                </a:lnTo>
                <a:lnTo>
                  <a:pt x="23119" y="262846"/>
                </a:lnTo>
                <a:lnTo>
                  <a:pt x="10473" y="305670"/>
                </a:lnTo>
                <a:lnTo>
                  <a:pt x="2667" y="350361"/>
                </a:lnTo>
                <a:lnTo>
                  <a:pt x="0" y="396621"/>
                </a:lnTo>
                <a:lnTo>
                  <a:pt x="0" y="3570122"/>
                </a:lnTo>
                <a:lnTo>
                  <a:pt x="2667" y="3616382"/>
                </a:lnTo>
                <a:lnTo>
                  <a:pt x="10473" y="3661075"/>
                </a:lnTo>
                <a:lnTo>
                  <a:pt x="23119" y="3703903"/>
                </a:lnTo>
                <a:lnTo>
                  <a:pt x="40308" y="3744568"/>
                </a:lnTo>
                <a:lnTo>
                  <a:pt x="61742" y="3782773"/>
                </a:lnTo>
                <a:lnTo>
                  <a:pt x="87124" y="3818220"/>
                </a:lnTo>
                <a:lnTo>
                  <a:pt x="116157" y="3850611"/>
                </a:lnTo>
                <a:lnTo>
                  <a:pt x="148543" y="3879649"/>
                </a:lnTo>
                <a:lnTo>
                  <a:pt x="183985" y="3905036"/>
                </a:lnTo>
                <a:lnTo>
                  <a:pt x="222185" y="3926475"/>
                </a:lnTo>
                <a:lnTo>
                  <a:pt x="262846" y="3943668"/>
                </a:lnTo>
                <a:lnTo>
                  <a:pt x="305670" y="3956317"/>
                </a:lnTo>
                <a:lnTo>
                  <a:pt x="350361" y="3964125"/>
                </a:lnTo>
                <a:lnTo>
                  <a:pt x="396620" y="3966794"/>
                </a:lnTo>
                <a:lnTo>
                  <a:pt x="3873119" y="3966794"/>
                </a:lnTo>
                <a:lnTo>
                  <a:pt x="3919403" y="3964125"/>
                </a:lnTo>
                <a:lnTo>
                  <a:pt x="3964116" y="3956317"/>
                </a:lnTo>
                <a:lnTo>
                  <a:pt x="4006959" y="3943668"/>
                </a:lnTo>
                <a:lnTo>
                  <a:pt x="4047635" y="3926475"/>
                </a:lnTo>
                <a:lnTo>
                  <a:pt x="4085848" y="3905036"/>
                </a:lnTo>
                <a:lnTo>
                  <a:pt x="4121299" y="3879649"/>
                </a:lnTo>
                <a:lnTo>
                  <a:pt x="4153693" y="3850611"/>
                </a:lnTo>
                <a:lnTo>
                  <a:pt x="4182732" y="3818220"/>
                </a:lnTo>
                <a:lnTo>
                  <a:pt x="4208118" y="3782773"/>
                </a:lnTo>
                <a:lnTo>
                  <a:pt x="4229555" y="3744568"/>
                </a:lnTo>
                <a:lnTo>
                  <a:pt x="4246746" y="3703903"/>
                </a:lnTo>
                <a:lnTo>
                  <a:pt x="4259393" y="3661075"/>
                </a:lnTo>
                <a:lnTo>
                  <a:pt x="4267198" y="3616382"/>
                </a:lnTo>
                <a:lnTo>
                  <a:pt x="4269866" y="3570122"/>
                </a:lnTo>
                <a:lnTo>
                  <a:pt x="4269866" y="396621"/>
                </a:lnTo>
                <a:lnTo>
                  <a:pt x="4267198" y="350361"/>
                </a:lnTo>
                <a:lnTo>
                  <a:pt x="4259393" y="305670"/>
                </a:lnTo>
                <a:lnTo>
                  <a:pt x="4246746" y="262846"/>
                </a:lnTo>
                <a:lnTo>
                  <a:pt x="4229555" y="222185"/>
                </a:lnTo>
                <a:lnTo>
                  <a:pt x="4208118" y="183985"/>
                </a:lnTo>
                <a:lnTo>
                  <a:pt x="4182732" y="148543"/>
                </a:lnTo>
                <a:lnTo>
                  <a:pt x="4153693" y="116157"/>
                </a:lnTo>
                <a:lnTo>
                  <a:pt x="4121299" y="87124"/>
                </a:lnTo>
                <a:lnTo>
                  <a:pt x="4085848" y="61742"/>
                </a:lnTo>
                <a:lnTo>
                  <a:pt x="4047635" y="40308"/>
                </a:lnTo>
                <a:lnTo>
                  <a:pt x="4006959" y="23119"/>
                </a:lnTo>
                <a:lnTo>
                  <a:pt x="3964116" y="10473"/>
                </a:lnTo>
                <a:lnTo>
                  <a:pt x="3919403" y="2667"/>
                </a:lnTo>
                <a:lnTo>
                  <a:pt x="3873119" y="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211317" y="2479929"/>
            <a:ext cx="3380740" cy="354266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065" marR="5080" algn="ctr">
              <a:lnSpc>
                <a:spcPct val="95800"/>
              </a:lnSpc>
              <a:spcBef>
                <a:spcPts val="204"/>
              </a:spcBef>
            </a:pPr>
            <a:r>
              <a:rPr sz="20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Государственный</a:t>
            </a:r>
            <a:r>
              <a:rPr sz="2000"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выпускной  экзамен (ГВЭ)</a:t>
            </a:r>
            <a:r>
              <a:rPr sz="2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-форма  </a:t>
            </a:r>
            <a:r>
              <a:rPr sz="20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государственной </a:t>
            </a:r>
            <a:r>
              <a:rPr sz="20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итоговой  </a:t>
            </a:r>
            <a:r>
              <a:rPr sz="2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аттестации, </a:t>
            </a:r>
            <a:r>
              <a:rPr sz="2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которая  </a:t>
            </a:r>
            <a:r>
              <a:rPr sz="20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проводится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учетом</a:t>
            </a:r>
            <a:endParaRPr sz="2000" dirty="0">
              <a:latin typeface="Times New Roman"/>
              <a:cs typeface="Times New Roman"/>
            </a:endParaRPr>
          </a:p>
          <a:p>
            <a:pPr marL="47625" marR="38100" indent="882015">
              <a:lnSpc>
                <a:spcPts val="2290"/>
              </a:lnSpc>
              <a:spcBef>
                <a:spcPts val="70"/>
              </a:spcBef>
            </a:pPr>
            <a:r>
              <a:rPr sz="2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особенностей  </a:t>
            </a:r>
            <a:r>
              <a:rPr sz="2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психофизического</a:t>
            </a:r>
            <a:r>
              <a:rPr sz="2000" b="1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развития,</a:t>
            </a:r>
            <a:endParaRPr sz="2000" dirty="0">
              <a:latin typeface="Times New Roman"/>
              <a:cs typeface="Times New Roman"/>
            </a:endParaRPr>
          </a:p>
          <a:p>
            <a:pPr marL="698500">
              <a:lnSpc>
                <a:spcPts val="2200"/>
              </a:lnSpc>
            </a:pPr>
            <a:r>
              <a:rPr sz="2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индивидуальных</a:t>
            </a:r>
            <a:endParaRPr sz="2000" dirty="0">
              <a:latin typeface="Times New Roman"/>
              <a:cs typeface="Times New Roman"/>
            </a:endParaRPr>
          </a:p>
          <a:p>
            <a:pPr marL="169545">
              <a:lnSpc>
                <a:spcPts val="2300"/>
              </a:lnSpc>
            </a:pPr>
            <a:r>
              <a:rPr sz="2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возможностей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и</a:t>
            </a:r>
            <a:r>
              <a:rPr sz="2000" b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состояния</a:t>
            </a:r>
            <a:endParaRPr sz="2000" dirty="0">
              <a:latin typeface="Times New Roman"/>
              <a:cs typeface="Times New Roman"/>
            </a:endParaRPr>
          </a:p>
          <a:p>
            <a:pPr marL="367665" marR="358775" algn="ctr">
              <a:lnSpc>
                <a:spcPts val="2300"/>
              </a:lnSpc>
              <a:spcBef>
                <a:spcPts val="105"/>
              </a:spcBef>
            </a:pPr>
            <a:r>
              <a:rPr sz="20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здоровья</a:t>
            </a:r>
            <a:r>
              <a:rPr sz="2000" b="1" spc="-5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выпускников  </a:t>
            </a:r>
            <a:r>
              <a:rPr sz="2000" b="1" dirty="0">
                <a:solidFill>
                  <a:srgbClr val="001F5F"/>
                </a:solidFill>
                <a:latin typeface="Times New Roman"/>
                <a:cs typeface="Times New Roman"/>
              </a:rPr>
              <a:t>с</a:t>
            </a:r>
            <a:r>
              <a:rPr sz="20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imes New Roman"/>
                <a:cs typeface="Times New Roman"/>
              </a:rPr>
              <a:t>ограниченными</a:t>
            </a:r>
            <a:endParaRPr sz="2000" dirty="0">
              <a:latin typeface="Times New Roman"/>
              <a:cs typeface="Times New Roman"/>
            </a:endParaRPr>
          </a:p>
          <a:p>
            <a:pPr marL="2540" algn="ctr">
              <a:lnSpc>
                <a:spcPts val="2235"/>
              </a:lnSpc>
            </a:pPr>
            <a:r>
              <a:rPr sz="2000" b="1" spc="-15" dirty="0" err="1">
                <a:solidFill>
                  <a:srgbClr val="FF0000"/>
                </a:solidFill>
                <a:latin typeface="Times New Roman"/>
                <a:cs typeface="Times New Roman"/>
              </a:rPr>
              <a:t>возможностями</a:t>
            </a:r>
            <a:r>
              <a:rPr sz="20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000" b="1" spc="-10" dirty="0" err="1">
                <a:solidFill>
                  <a:srgbClr val="FF0000"/>
                </a:solidFill>
                <a:latin typeface="Times New Roman"/>
                <a:cs typeface="Times New Roman"/>
              </a:rPr>
              <a:t>здоровья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62557" y="0"/>
            <a:ext cx="6276086" cy="5611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62557" y="0"/>
            <a:ext cx="6276340" cy="561340"/>
          </a:xfrm>
          <a:custGeom>
            <a:avLst/>
            <a:gdLst/>
            <a:ahLst/>
            <a:cxnLst/>
            <a:rect l="l" t="t" r="r" b="b"/>
            <a:pathLst>
              <a:path w="6276340" h="561340">
                <a:moveTo>
                  <a:pt x="0" y="561111"/>
                </a:moveTo>
                <a:lnTo>
                  <a:pt x="6276086" y="561111"/>
                </a:lnTo>
                <a:lnTo>
                  <a:pt x="6276086" y="0"/>
                </a:lnTo>
                <a:lnTo>
                  <a:pt x="0" y="0"/>
                </a:lnTo>
                <a:lnTo>
                  <a:pt x="0" y="561111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5405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ЕГЭ </a:t>
            </a:r>
            <a:r>
              <a:rPr spc="-70" dirty="0"/>
              <a:t>(11 </a:t>
            </a:r>
            <a:r>
              <a:rPr spc="-5" dirty="0"/>
              <a:t>класс)</a:t>
            </a:r>
            <a:r>
              <a:rPr spc="35" dirty="0"/>
              <a:t> </a:t>
            </a:r>
            <a:r>
              <a:rPr dirty="0"/>
              <a:t>20</a:t>
            </a:r>
            <a:r>
              <a:rPr lang="ru-RU" dirty="0"/>
              <a:t>20</a:t>
            </a:r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135077" y="959866"/>
            <a:ext cx="8905240" cy="1313180"/>
          </a:xfrm>
          <a:custGeom>
            <a:avLst/>
            <a:gdLst/>
            <a:ahLst/>
            <a:cxnLst/>
            <a:rect l="l" t="t" r="r" b="b"/>
            <a:pathLst>
              <a:path w="8905240" h="1313180">
                <a:moveTo>
                  <a:pt x="8686215" y="0"/>
                </a:moveTo>
                <a:lnTo>
                  <a:pt x="218782" y="0"/>
                </a:lnTo>
                <a:lnTo>
                  <a:pt x="168618" y="5776"/>
                </a:lnTo>
                <a:lnTo>
                  <a:pt x="122568" y="22232"/>
                </a:lnTo>
                <a:lnTo>
                  <a:pt x="81946" y="48055"/>
                </a:lnTo>
                <a:lnTo>
                  <a:pt x="48064" y="81937"/>
                </a:lnTo>
                <a:lnTo>
                  <a:pt x="22237" y="122566"/>
                </a:lnTo>
                <a:lnTo>
                  <a:pt x="5778" y="168630"/>
                </a:lnTo>
                <a:lnTo>
                  <a:pt x="0" y="218821"/>
                </a:lnTo>
                <a:lnTo>
                  <a:pt x="0" y="1093851"/>
                </a:lnTo>
                <a:lnTo>
                  <a:pt x="5778" y="1144041"/>
                </a:lnTo>
                <a:lnTo>
                  <a:pt x="22237" y="1190105"/>
                </a:lnTo>
                <a:lnTo>
                  <a:pt x="48064" y="1230734"/>
                </a:lnTo>
                <a:lnTo>
                  <a:pt x="81946" y="1264616"/>
                </a:lnTo>
                <a:lnTo>
                  <a:pt x="122568" y="1290439"/>
                </a:lnTo>
                <a:lnTo>
                  <a:pt x="168618" y="1306895"/>
                </a:lnTo>
                <a:lnTo>
                  <a:pt x="218782" y="1312672"/>
                </a:lnTo>
                <a:lnTo>
                  <a:pt x="8686215" y="1312672"/>
                </a:lnTo>
                <a:lnTo>
                  <a:pt x="8736405" y="1306895"/>
                </a:lnTo>
                <a:lnTo>
                  <a:pt x="8782470" y="1290439"/>
                </a:lnTo>
                <a:lnTo>
                  <a:pt x="8823099" y="1264616"/>
                </a:lnTo>
                <a:lnTo>
                  <a:pt x="8856980" y="1230734"/>
                </a:lnTo>
                <a:lnTo>
                  <a:pt x="8882804" y="1190105"/>
                </a:lnTo>
                <a:lnTo>
                  <a:pt x="8899260" y="1144041"/>
                </a:lnTo>
                <a:lnTo>
                  <a:pt x="8905036" y="1093851"/>
                </a:lnTo>
                <a:lnTo>
                  <a:pt x="8905036" y="218821"/>
                </a:lnTo>
                <a:lnTo>
                  <a:pt x="8899260" y="168630"/>
                </a:lnTo>
                <a:lnTo>
                  <a:pt x="8882804" y="122566"/>
                </a:lnTo>
                <a:lnTo>
                  <a:pt x="8856980" y="81937"/>
                </a:lnTo>
                <a:lnTo>
                  <a:pt x="8823099" y="48055"/>
                </a:lnTo>
                <a:lnTo>
                  <a:pt x="8782470" y="22232"/>
                </a:lnTo>
                <a:lnTo>
                  <a:pt x="8736405" y="5776"/>
                </a:lnTo>
                <a:lnTo>
                  <a:pt x="8686215" y="0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53236" y="1171194"/>
            <a:ext cx="7468870" cy="833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3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Технология</a:t>
            </a:r>
            <a:r>
              <a:rPr sz="5300" b="1" spc="-8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53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проведения:</a:t>
            </a:r>
            <a:endParaRPr sz="5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5077" y="2272487"/>
            <a:ext cx="8905240" cy="3775710"/>
          </a:xfrm>
          <a:custGeom>
            <a:avLst/>
            <a:gdLst/>
            <a:ahLst/>
            <a:cxnLst/>
            <a:rect l="l" t="t" r="r" b="b"/>
            <a:pathLst>
              <a:path w="8905240" h="3775710">
                <a:moveTo>
                  <a:pt x="0" y="3775710"/>
                </a:moveTo>
                <a:lnTo>
                  <a:pt x="8904986" y="3775710"/>
                </a:lnTo>
                <a:lnTo>
                  <a:pt x="8904986" y="0"/>
                </a:lnTo>
                <a:lnTo>
                  <a:pt x="0" y="0"/>
                </a:lnTo>
                <a:lnTo>
                  <a:pt x="0" y="3775710"/>
                </a:lnTo>
                <a:close/>
              </a:path>
            </a:pathLst>
          </a:custGeom>
          <a:solidFill>
            <a:srgbClr val="FFF1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05180" y="2214374"/>
            <a:ext cx="7541895" cy="3705860"/>
          </a:xfrm>
          <a:prstGeom prst="rect">
            <a:avLst/>
          </a:prstGeom>
        </p:spPr>
        <p:txBody>
          <a:bodyPr vert="horz" wrap="square" lIns="0" tIns="19875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565"/>
              </a:spcBef>
              <a:buFont typeface="Times New Roman"/>
              <a:buChar char="•"/>
              <a:tabLst>
                <a:tab pos="299085" algn="l"/>
                <a:tab pos="299720" algn="l"/>
              </a:tabLst>
            </a:pPr>
            <a:r>
              <a:rPr sz="2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Видеонаблюдение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</a:t>
            </a:r>
            <a:r>
              <a:rPr sz="2800" b="1" spc="3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ППЭ</a:t>
            </a:r>
            <a:endParaRPr sz="2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1465"/>
              </a:spcBef>
              <a:buFont typeface="Times New Roman"/>
              <a:buChar char="•"/>
              <a:tabLst>
                <a:tab pos="299085" algn="l"/>
                <a:tab pos="299720" algn="l"/>
              </a:tabLst>
            </a:pPr>
            <a:r>
              <a:rPr sz="2800" b="1" spc="-60" dirty="0">
                <a:solidFill>
                  <a:srgbClr val="001F5F"/>
                </a:solidFill>
                <a:latin typeface="Times New Roman"/>
                <a:cs typeface="Times New Roman"/>
              </a:rPr>
              <a:t>Вход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в ППЭ </a:t>
            </a:r>
            <a:r>
              <a:rPr sz="28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оборудуется</a:t>
            </a:r>
            <a:r>
              <a:rPr sz="2800" b="1" spc="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spc="-15" dirty="0">
                <a:solidFill>
                  <a:srgbClr val="001F5F"/>
                </a:solidFill>
                <a:latin typeface="Times New Roman"/>
                <a:cs typeface="Times New Roman"/>
              </a:rPr>
              <a:t>металлоискателями</a:t>
            </a:r>
            <a:endParaRPr sz="2800">
              <a:latin typeface="Times New Roman"/>
              <a:cs typeface="Times New Roman"/>
            </a:endParaRPr>
          </a:p>
          <a:p>
            <a:pPr marL="299085" marR="231775" indent="-286385">
              <a:lnSpc>
                <a:spcPct val="143600"/>
              </a:lnSpc>
              <a:spcBef>
                <a:spcPts val="15"/>
              </a:spcBef>
              <a:buFont typeface="Times New Roman"/>
              <a:buChar char="•"/>
              <a:tabLst>
                <a:tab pos="299085" algn="l"/>
                <a:tab pos="299720" algn="l"/>
              </a:tabLst>
            </a:pP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Разработана специальная </a:t>
            </a:r>
            <a:r>
              <a:rPr sz="28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схема </a:t>
            </a:r>
            <a:r>
              <a:rPr sz="2800" b="1" dirty="0">
                <a:solidFill>
                  <a:srgbClr val="001F5F"/>
                </a:solidFill>
                <a:latin typeface="Times New Roman"/>
                <a:cs typeface="Times New Roman"/>
              </a:rPr>
              <a:t>доставки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и  хранения</a:t>
            </a:r>
            <a:r>
              <a:rPr sz="2800" b="1" spc="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ЭМ</a:t>
            </a:r>
            <a:endParaRPr sz="2800">
              <a:latin typeface="Times New Roman"/>
              <a:cs typeface="Times New Roman"/>
            </a:endParaRPr>
          </a:p>
          <a:p>
            <a:pPr marL="299085" marR="171450" indent="-286385">
              <a:lnSpc>
                <a:spcPct val="143600"/>
              </a:lnSpc>
              <a:spcBef>
                <a:spcPts val="15"/>
              </a:spcBef>
              <a:buFont typeface="Times New Roman"/>
              <a:buChar char="•"/>
              <a:tabLst>
                <a:tab pos="299085" algn="l"/>
                <a:tab pos="299720" algn="l"/>
              </a:tabLst>
            </a:pPr>
            <a:r>
              <a:rPr sz="2800" b="1" spc="-40" dirty="0">
                <a:solidFill>
                  <a:srgbClr val="001F5F"/>
                </a:solidFill>
                <a:latin typeface="Times New Roman"/>
                <a:cs typeface="Times New Roman"/>
              </a:rPr>
              <a:t>Результаты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ЕГЭ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на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специальном </a:t>
            </a:r>
            <a:r>
              <a:rPr sz="28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портале (с  </a:t>
            </a:r>
            <a:r>
              <a:rPr sz="28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возможностью 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просмотра </a:t>
            </a:r>
            <a:r>
              <a:rPr sz="28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бланков</a:t>
            </a:r>
            <a:r>
              <a:rPr sz="2800" b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8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ответов)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4691" y="170306"/>
            <a:ext cx="8905240" cy="1266190"/>
          </a:xfrm>
          <a:custGeom>
            <a:avLst/>
            <a:gdLst/>
            <a:ahLst/>
            <a:cxnLst/>
            <a:rect l="l" t="t" r="r" b="b"/>
            <a:pathLst>
              <a:path w="8905240" h="1266190">
                <a:moveTo>
                  <a:pt x="8693934" y="0"/>
                </a:moveTo>
                <a:lnTo>
                  <a:pt x="211046" y="0"/>
                </a:lnTo>
                <a:lnTo>
                  <a:pt x="162654" y="5573"/>
                </a:lnTo>
                <a:lnTo>
                  <a:pt x="118232" y="21451"/>
                </a:lnTo>
                <a:lnTo>
                  <a:pt x="79046" y="46366"/>
                </a:lnTo>
                <a:lnTo>
                  <a:pt x="46363" y="79052"/>
                </a:lnTo>
                <a:lnTo>
                  <a:pt x="21450" y="118243"/>
                </a:lnTo>
                <a:lnTo>
                  <a:pt x="5573" y="162672"/>
                </a:lnTo>
                <a:lnTo>
                  <a:pt x="0" y="211074"/>
                </a:lnTo>
                <a:lnTo>
                  <a:pt x="0" y="1055243"/>
                </a:lnTo>
                <a:lnTo>
                  <a:pt x="5573" y="1103597"/>
                </a:lnTo>
                <a:lnTo>
                  <a:pt x="21450" y="1147992"/>
                </a:lnTo>
                <a:lnTo>
                  <a:pt x="46363" y="1187161"/>
                </a:lnTo>
                <a:lnTo>
                  <a:pt x="79046" y="1219833"/>
                </a:lnTo>
                <a:lnTo>
                  <a:pt x="118232" y="1244741"/>
                </a:lnTo>
                <a:lnTo>
                  <a:pt x="162654" y="1260616"/>
                </a:lnTo>
                <a:lnTo>
                  <a:pt x="211046" y="1266190"/>
                </a:lnTo>
                <a:lnTo>
                  <a:pt x="8693934" y="1266190"/>
                </a:lnTo>
                <a:lnTo>
                  <a:pt x="8742336" y="1260616"/>
                </a:lnTo>
                <a:lnTo>
                  <a:pt x="8786765" y="1244741"/>
                </a:lnTo>
                <a:lnTo>
                  <a:pt x="8825956" y="1219833"/>
                </a:lnTo>
                <a:lnTo>
                  <a:pt x="8858642" y="1187161"/>
                </a:lnTo>
                <a:lnTo>
                  <a:pt x="8883557" y="1147992"/>
                </a:lnTo>
                <a:lnTo>
                  <a:pt x="8899434" y="1103597"/>
                </a:lnTo>
                <a:lnTo>
                  <a:pt x="8905008" y="1055243"/>
                </a:lnTo>
                <a:lnTo>
                  <a:pt x="8905008" y="211074"/>
                </a:lnTo>
                <a:lnTo>
                  <a:pt x="8899434" y="162672"/>
                </a:lnTo>
                <a:lnTo>
                  <a:pt x="8883557" y="118243"/>
                </a:lnTo>
                <a:lnTo>
                  <a:pt x="8858642" y="79052"/>
                </a:lnTo>
                <a:lnTo>
                  <a:pt x="8825956" y="46366"/>
                </a:lnTo>
                <a:lnTo>
                  <a:pt x="8786765" y="21451"/>
                </a:lnTo>
                <a:lnTo>
                  <a:pt x="8742336" y="5573"/>
                </a:lnTo>
                <a:lnTo>
                  <a:pt x="8693934" y="0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296037"/>
            <a:ext cx="8077200" cy="94737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2700" marR="5080" indent="560705" algn="ctr">
              <a:lnSpc>
                <a:spcPts val="3690"/>
              </a:lnSpc>
              <a:spcBef>
                <a:spcPts val="350"/>
              </a:spcBef>
            </a:pPr>
            <a:r>
              <a:rPr sz="2400" spc="5" dirty="0" err="1"/>
              <a:t>Расписани</a:t>
            </a:r>
            <a:r>
              <a:rPr lang="ru-RU" sz="2400" spc="5" dirty="0"/>
              <a:t>е</a:t>
            </a:r>
            <a:r>
              <a:rPr sz="2400" spc="5" dirty="0"/>
              <a:t> </a:t>
            </a:r>
            <a:r>
              <a:rPr sz="2400" dirty="0"/>
              <a:t>ЕГЭ в 20</a:t>
            </a:r>
            <a:r>
              <a:rPr lang="ru-RU" sz="2400" dirty="0"/>
              <a:t>20</a:t>
            </a:r>
            <a:r>
              <a:rPr sz="2400" dirty="0"/>
              <a:t> </a:t>
            </a:r>
            <a:r>
              <a:rPr lang="ru-RU" sz="2400" spc="-45" dirty="0"/>
              <a:t>г.</a:t>
            </a:r>
            <a:r>
              <a:rPr sz="2400" spc="-45" dirty="0"/>
              <a:t>  </a:t>
            </a:r>
            <a:br>
              <a:rPr lang="ru-RU" sz="2400" spc="-45" dirty="0"/>
            </a:br>
            <a:r>
              <a:rPr sz="2400" spc="-5" dirty="0"/>
              <a:t>(</a:t>
            </a:r>
            <a:r>
              <a:rPr sz="2400" spc="-5" dirty="0" err="1"/>
              <a:t>расписание</a:t>
            </a:r>
            <a:r>
              <a:rPr sz="2400" spc="-5" dirty="0"/>
              <a:t> </a:t>
            </a:r>
            <a:r>
              <a:rPr sz="2400" dirty="0"/>
              <a:t>20</a:t>
            </a:r>
            <a:r>
              <a:rPr lang="ru-RU" sz="2400" dirty="0"/>
              <a:t>20</a:t>
            </a:r>
            <a:r>
              <a:rPr sz="2400" dirty="0"/>
              <a:t> </a:t>
            </a:r>
            <a:r>
              <a:rPr sz="2400" spc="-40" dirty="0"/>
              <a:t>г</a:t>
            </a:r>
            <a:r>
              <a:rPr lang="ru-RU" sz="2400" spc="-40" dirty="0"/>
              <a:t>.</a:t>
            </a:r>
            <a:r>
              <a:rPr sz="2400" spc="-15" dirty="0"/>
              <a:t> </a:t>
            </a:r>
            <a:r>
              <a:rPr lang="ru-RU" sz="2400" spc="-5" dirty="0"/>
              <a:t>находится на утверждении</a:t>
            </a:r>
            <a:r>
              <a:rPr sz="2400" spc="-20" dirty="0"/>
              <a:t>)</a:t>
            </a:r>
            <a:endParaRPr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38811" y="1905000"/>
            <a:ext cx="6477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РФ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"Об утверждении Порядка проведения государственной итоговой аттестации по образовательным программам среднего общего образования"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(приказ на обсуждении)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4691" y="0"/>
            <a:ext cx="8905240" cy="1212850"/>
          </a:xfrm>
          <a:custGeom>
            <a:avLst/>
            <a:gdLst/>
            <a:ahLst/>
            <a:cxnLst/>
            <a:rect l="l" t="t" r="r" b="b"/>
            <a:pathLst>
              <a:path w="8905240" h="1212850">
                <a:moveTo>
                  <a:pt x="8702951" y="0"/>
                </a:moveTo>
                <a:lnTo>
                  <a:pt x="202092" y="0"/>
                </a:lnTo>
                <a:lnTo>
                  <a:pt x="155752" y="5334"/>
                </a:lnTo>
                <a:lnTo>
                  <a:pt x="113214" y="20530"/>
                </a:lnTo>
                <a:lnTo>
                  <a:pt x="75690" y="44377"/>
                </a:lnTo>
                <a:lnTo>
                  <a:pt x="44395" y="75663"/>
                </a:lnTo>
                <a:lnTo>
                  <a:pt x="20539" y="113179"/>
                </a:lnTo>
                <a:lnTo>
                  <a:pt x="5337" y="155714"/>
                </a:lnTo>
                <a:lnTo>
                  <a:pt x="0" y="202056"/>
                </a:lnTo>
                <a:lnTo>
                  <a:pt x="0" y="1010412"/>
                </a:lnTo>
                <a:lnTo>
                  <a:pt x="5337" y="1056754"/>
                </a:lnTo>
                <a:lnTo>
                  <a:pt x="20539" y="1099289"/>
                </a:lnTo>
                <a:lnTo>
                  <a:pt x="44395" y="1136805"/>
                </a:lnTo>
                <a:lnTo>
                  <a:pt x="75690" y="1168091"/>
                </a:lnTo>
                <a:lnTo>
                  <a:pt x="113214" y="1191938"/>
                </a:lnTo>
                <a:lnTo>
                  <a:pt x="155752" y="1207134"/>
                </a:lnTo>
                <a:lnTo>
                  <a:pt x="202092" y="1212469"/>
                </a:lnTo>
                <a:lnTo>
                  <a:pt x="8702951" y="1212469"/>
                </a:lnTo>
                <a:lnTo>
                  <a:pt x="8749294" y="1207134"/>
                </a:lnTo>
                <a:lnTo>
                  <a:pt x="8791828" y="1191938"/>
                </a:lnTo>
                <a:lnTo>
                  <a:pt x="8829344" y="1168091"/>
                </a:lnTo>
                <a:lnTo>
                  <a:pt x="8860631" y="1136805"/>
                </a:lnTo>
                <a:lnTo>
                  <a:pt x="8884478" y="1099289"/>
                </a:lnTo>
                <a:lnTo>
                  <a:pt x="8899674" y="1056754"/>
                </a:lnTo>
                <a:lnTo>
                  <a:pt x="8905008" y="1010412"/>
                </a:lnTo>
                <a:lnTo>
                  <a:pt x="8905008" y="202056"/>
                </a:lnTo>
                <a:lnTo>
                  <a:pt x="8899674" y="155714"/>
                </a:lnTo>
                <a:lnTo>
                  <a:pt x="8884478" y="113179"/>
                </a:lnTo>
                <a:lnTo>
                  <a:pt x="8860631" y="75663"/>
                </a:lnTo>
                <a:lnTo>
                  <a:pt x="8829344" y="44377"/>
                </a:lnTo>
                <a:lnTo>
                  <a:pt x="8791828" y="20530"/>
                </a:lnTo>
                <a:lnTo>
                  <a:pt x="8749294" y="5334"/>
                </a:lnTo>
                <a:lnTo>
                  <a:pt x="8702951" y="0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05889" y="98247"/>
            <a:ext cx="6343650" cy="507190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 marR="5080" indent="559435">
              <a:lnSpc>
                <a:spcPts val="3310"/>
              </a:lnSpc>
              <a:spcBef>
                <a:spcPts val="655"/>
              </a:spcBef>
            </a:pPr>
            <a:r>
              <a:rPr sz="3200" spc="5" dirty="0" err="1"/>
              <a:t>Расписани</a:t>
            </a:r>
            <a:r>
              <a:rPr lang="ru-RU" sz="3200" spc="5" dirty="0"/>
              <a:t>е</a:t>
            </a:r>
            <a:r>
              <a:rPr sz="3200" spc="5" dirty="0"/>
              <a:t> </a:t>
            </a:r>
            <a:r>
              <a:rPr sz="3200" dirty="0"/>
              <a:t>ЕГЭ в 20</a:t>
            </a:r>
            <a:r>
              <a:rPr lang="ru-RU" sz="3200" dirty="0"/>
              <a:t>20</a:t>
            </a:r>
            <a:r>
              <a:rPr sz="3200" dirty="0"/>
              <a:t> </a:t>
            </a:r>
            <a:r>
              <a:rPr sz="3200" spc="-45" dirty="0" err="1"/>
              <a:t>году</a:t>
            </a:r>
            <a:endParaRPr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90600" y="1676400"/>
            <a:ext cx="7467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ЕГЭ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для выпускников 11 классов в 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2020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году пройдет в три этапа: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досрочный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(с 20 марта по 13 апреля),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основной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(с 25 мая по 29 июня) и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дополнительный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(с 7 по 24 сентября)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3539" y="230187"/>
            <a:ext cx="5420360" cy="643890"/>
          </a:xfrm>
          <a:prstGeom prst="rect">
            <a:avLst/>
          </a:prstGeom>
          <a:solidFill>
            <a:srgbClr val="FFF1CC"/>
          </a:solidFill>
        </p:spPr>
        <p:txBody>
          <a:bodyPr vert="horz" wrap="square" lIns="0" tIns="0" rIns="0" bIns="0" rtlCol="0">
            <a:spAutoFit/>
          </a:bodyPr>
          <a:lstStyle/>
          <a:p>
            <a:pPr marL="516890">
              <a:lnSpc>
                <a:spcPts val="4815"/>
              </a:lnSpc>
            </a:pPr>
            <a:r>
              <a:rPr sz="4200" b="0" dirty="0">
                <a:latin typeface="Times New Roman"/>
                <a:cs typeface="Times New Roman"/>
              </a:rPr>
              <a:t>ЕГЭ </a:t>
            </a:r>
            <a:r>
              <a:rPr sz="4200" b="0" spc="-5" dirty="0">
                <a:latin typeface="Times New Roman"/>
                <a:cs typeface="Times New Roman"/>
              </a:rPr>
              <a:t>по</a:t>
            </a:r>
            <a:r>
              <a:rPr sz="4200" b="0" spc="-45" dirty="0">
                <a:latin typeface="Times New Roman"/>
                <a:cs typeface="Times New Roman"/>
              </a:rPr>
              <a:t> </a:t>
            </a:r>
            <a:r>
              <a:rPr sz="4200" b="0" spc="-40" dirty="0">
                <a:latin typeface="Times New Roman"/>
                <a:cs typeface="Times New Roman"/>
              </a:rPr>
              <a:t>математике</a:t>
            </a:r>
            <a:endParaRPr sz="4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4623" y="3203575"/>
            <a:ext cx="20212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Базовый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49141" y="1299463"/>
            <a:ext cx="20262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r>
              <a:rPr sz="4000" b="1" spc="-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0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уровня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49880" y="1952498"/>
            <a:ext cx="1153795" cy="1017269"/>
          </a:xfrm>
          <a:custGeom>
            <a:avLst/>
            <a:gdLst/>
            <a:ahLst/>
            <a:cxnLst/>
            <a:rect l="l" t="t" r="r" b="b"/>
            <a:pathLst>
              <a:path w="1153795" h="1017269">
                <a:moveTo>
                  <a:pt x="129286" y="701548"/>
                </a:moveTo>
                <a:lnTo>
                  <a:pt x="0" y="1016888"/>
                </a:lnTo>
                <a:lnTo>
                  <a:pt x="329819" y="931037"/>
                </a:lnTo>
                <a:lnTo>
                  <a:pt x="292198" y="887984"/>
                </a:lnTo>
                <a:lnTo>
                  <a:pt x="224662" y="887984"/>
                </a:lnTo>
                <a:lnTo>
                  <a:pt x="157861" y="811402"/>
                </a:lnTo>
                <a:lnTo>
                  <a:pt x="196090" y="777999"/>
                </a:lnTo>
                <a:lnTo>
                  <a:pt x="129286" y="701548"/>
                </a:lnTo>
                <a:close/>
              </a:path>
              <a:path w="1153795" h="1017269">
                <a:moveTo>
                  <a:pt x="196090" y="777999"/>
                </a:moveTo>
                <a:lnTo>
                  <a:pt x="157861" y="811402"/>
                </a:lnTo>
                <a:lnTo>
                  <a:pt x="224662" y="887984"/>
                </a:lnTo>
                <a:lnTo>
                  <a:pt x="262958" y="854522"/>
                </a:lnTo>
                <a:lnTo>
                  <a:pt x="196090" y="777999"/>
                </a:lnTo>
                <a:close/>
              </a:path>
              <a:path w="1153795" h="1017269">
                <a:moveTo>
                  <a:pt x="262958" y="854522"/>
                </a:moveTo>
                <a:lnTo>
                  <a:pt x="224662" y="887984"/>
                </a:lnTo>
                <a:lnTo>
                  <a:pt x="292198" y="887984"/>
                </a:lnTo>
                <a:lnTo>
                  <a:pt x="262958" y="854522"/>
                </a:lnTo>
                <a:close/>
              </a:path>
              <a:path w="1153795" h="1017269">
                <a:moveTo>
                  <a:pt x="1086484" y="0"/>
                </a:moveTo>
                <a:lnTo>
                  <a:pt x="196090" y="777999"/>
                </a:lnTo>
                <a:lnTo>
                  <a:pt x="262958" y="854522"/>
                </a:lnTo>
                <a:lnTo>
                  <a:pt x="1153286" y="76580"/>
                </a:lnTo>
                <a:lnTo>
                  <a:pt x="1086484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28259" y="1948942"/>
            <a:ext cx="1229995" cy="873125"/>
          </a:xfrm>
          <a:custGeom>
            <a:avLst/>
            <a:gdLst/>
            <a:ahLst/>
            <a:cxnLst/>
            <a:rect l="l" t="t" r="r" b="b"/>
            <a:pathLst>
              <a:path w="1229995" h="873125">
                <a:moveTo>
                  <a:pt x="950247" y="741354"/>
                </a:moveTo>
                <a:lnTo>
                  <a:pt x="892429" y="824865"/>
                </a:lnTo>
                <a:lnTo>
                  <a:pt x="1229740" y="873125"/>
                </a:lnTo>
                <a:lnTo>
                  <a:pt x="1173343" y="770255"/>
                </a:lnTo>
                <a:lnTo>
                  <a:pt x="991996" y="770255"/>
                </a:lnTo>
                <a:lnTo>
                  <a:pt x="950247" y="741354"/>
                </a:lnTo>
                <a:close/>
              </a:path>
              <a:path w="1229995" h="873125">
                <a:moveTo>
                  <a:pt x="1008080" y="657822"/>
                </a:moveTo>
                <a:lnTo>
                  <a:pt x="950247" y="741354"/>
                </a:lnTo>
                <a:lnTo>
                  <a:pt x="991996" y="770255"/>
                </a:lnTo>
                <a:lnTo>
                  <a:pt x="1049782" y="686688"/>
                </a:lnTo>
                <a:lnTo>
                  <a:pt x="1008080" y="657822"/>
                </a:lnTo>
                <a:close/>
              </a:path>
              <a:path w="1229995" h="873125">
                <a:moveTo>
                  <a:pt x="1065911" y="574294"/>
                </a:moveTo>
                <a:lnTo>
                  <a:pt x="1008080" y="657822"/>
                </a:lnTo>
                <a:lnTo>
                  <a:pt x="1049782" y="686688"/>
                </a:lnTo>
                <a:lnTo>
                  <a:pt x="991996" y="770255"/>
                </a:lnTo>
                <a:lnTo>
                  <a:pt x="1173343" y="770255"/>
                </a:lnTo>
                <a:lnTo>
                  <a:pt x="1065911" y="574294"/>
                </a:lnTo>
                <a:close/>
              </a:path>
              <a:path w="1229995" h="873125">
                <a:moveTo>
                  <a:pt x="57785" y="0"/>
                </a:moveTo>
                <a:lnTo>
                  <a:pt x="0" y="83566"/>
                </a:lnTo>
                <a:lnTo>
                  <a:pt x="950247" y="741354"/>
                </a:lnTo>
                <a:lnTo>
                  <a:pt x="1008080" y="657822"/>
                </a:lnTo>
                <a:lnTo>
                  <a:pt x="57785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447538" y="3254705"/>
            <a:ext cx="31369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Профильный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555" y="230187"/>
            <a:ext cx="8100695" cy="643890"/>
          </a:xfrm>
          <a:prstGeom prst="rect">
            <a:avLst/>
          </a:prstGeom>
          <a:solidFill>
            <a:srgbClr val="FFF1CC"/>
          </a:solidFill>
        </p:spPr>
        <p:txBody>
          <a:bodyPr vert="horz" wrap="square" lIns="0" tIns="0" rIns="0" bIns="0" rtlCol="0">
            <a:spAutoFit/>
          </a:bodyPr>
          <a:lstStyle/>
          <a:p>
            <a:pPr marL="974090">
              <a:lnSpc>
                <a:spcPts val="4815"/>
              </a:lnSpc>
            </a:pPr>
            <a:r>
              <a:rPr sz="4200" b="0" dirty="0">
                <a:latin typeface="Times New Roman"/>
                <a:cs typeface="Times New Roman"/>
              </a:rPr>
              <a:t>ЕГЭ </a:t>
            </a:r>
            <a:r>
              <a:rPr sz="4200" b="0" spc="-5" dirty="0">
                <a:latin typeface="Times New Roman"/>
                <a:cs typeface="Times New Roman"/>
              </a:rPr>
              <a:t>по </a:t>
            </a:r>
            <a:r>
              <a:rPr sz="4200" b="0" spc="-50" dirty="0">
                <a:latin typeface="Times New Roman"/>
                <a:cs typeface="Times New Roman"/>
              </a:rPr>
              <a:t>английскому</a:t>
            </a:r>
            <a:r>
              <a:rPr sz="4200" b="0" spc="-5" dirty="0">
                <a:latin typeface="Times New Roman"/>
                <a:cs typeface="Times New Roman"/>
              </a:rPr>
              <a:t> </a:t>
            </a:r>
            <a:r>
              <a:rPr sz="4200" b="0" spc="-15" dirty="0">
                <a:latin typeface="Times New Roman"/>
                <a:cs typeface="Times New Roman"/>
              </a:rPr>
              <a:t>языку</a:t>
            </a:r>
            <a:endParaRPr sz="4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8444" y="3203575"/>
            <a:ext cx="28930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Письменная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49141" y="1299463"/>
            <a:ext cx="17151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r>
              <a:rPr sz="4000" b="1" spc="-7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4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части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08935" y="1954148"/>
            <a:ext cx="1096010" cy="1054735"/>
          </a:xfrm>
          <a:custGeom>
            <a:avLst/>
            <a:gdLst/>
            <a:ahLst/>
            <a:cxnLst/>
            <a:rect l="l" t="t" r="r" b="b"/>
            <a:pathLst>
              <a:path w="1096010" h="1054735">
                <a:moveTo>
                  <a:pt x="114426" y="733551"/>
                </a:moveTo>
                <a:lnTo>
                  <a:pt x="0" y="1054480"/>
                </a:lnTo>
                <a:lnTo>
                  <a:pt x="325374" y="953515"/>
                </a:lnTo>
                <a:lnTo>
                  <a:pt x="288714" y="915288"/>
                </a:lnTo>
                <a:lnTo>
                  <a:pt x="218439" y="915288"/>
                </a:lnTo>
                <a:lnTo>
                  <a:pt x="148081" y="842010"/>
                </a:lnTo>
                <a:lnTo>
                  <a:pt x="184723" y="806853"/>
                </a:lnTo>
                <a:lnTo>
                  <a:pt x="114426" y="733551"/>
                </a:lnTo>
                <a:close/>
              </a:path>
              <a:path w="1096010" h="1054735">
                <a:moveTo>
                  <a:pt x="184723" y="806853"/>
                </a:moveTo>
                <a:lnTo>
                  <a:pt x="148081" y="842010"/>
                </a:lnTo>
                <a:lnTo>
                  <a:pt x="218439" y="915288"/>
                </a:lnTo>
                <a:lnTo>
                  <a:pt x="255038" y="880173"/>
                </a:lnTo>
                <a:lnTo>
                  <a:pt x="184723" y="806853"/>
                </a:lnTo>
                <a:close/>
              </a:path>
              <a:path w="1096010" h="1054735">
                <a:moveTo>
                  <a:pt x="255038" y="880173"/>
                </a:moveTo>
                <a:lnTo>
                  <a:pt x="218439" y="915288"/>
                </a:lnTo>
                <a:lnTo>
                  <a:pt x="288714" y="915288"/>
                </a:lnTo>
                <a:lnTo>
                  <a:pt x="255038" y="880173"/>
                </a:lnTo>
                <a:close/>
              </a:path>
              <a:path w="1096010" h="1054735">
                <a:moveTo>
                  <a:pt x="1025651" y="0"/>
                </a:moveTo>
                <a:lnTo>
                  <a:pt x="184723" y="806853"/>
                </a:lnTo>
                <a:lnTo>
                  <a:pt x="255038" y="880173"/>
                </a:lnTo>
                <a:lnTo>
                  <a:pt x="1096010" y="73278"/>
                </a:lnTo>
                <a:lnTo>
                  <a:pt x="1025651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28259" y="1948942"/>
            <a:ext cx="1229995" cy="873125"/>
          </a:xfrm>
          <a:custGeom>
            <a:avLst/>
            <a:gdLst/>
            <a:ahLst/>
            <a:cxnLst/>
            <a:rect l="l" t="t" r="r" b="b"/>
            <a:pathLst>
              <a:path w="1229995" h="873125">
                <a:moveTo>
                  <a:pt x="950247" y="741354"/>
                </a:moveTo>
                <a:lnTo>
                  <a:pt x="892429" y="824865"/>
                </a:lnTo>
                <a:lnTo>
                  <a:pt x="1229740" y="873125"/>
                </a:lnTo>
                <a:lnTo>
                  <a:pt x="1173343" y="770255"/>
                </a:lnTo>
                <a:lnTo>
                  <a:pt x="991996" y="770255"/>
                </a:lnTo>
                <a:lnTo>
                  <a:pt x="950247" y="741354"/>
                </a:lnTo>
                <a:close/>
              </a:path>
              <a:path w="1229995" h="873125">
                <a:moveTo>
                  <a:pt x="1008080" y="657822"/>
                </a:moveTo>
                <a:lnTo>
                  <a:pt x="950247" y="741354"/>
                </a:lnTo>
                <a:lnTo>
                  <a:pt x="991996" y="770255"/>
                </a:lnTo>
                <a:lnTo>
                  <a:pt x="1049782" y="686688"/>
                </a:lnTo>
                <a:lnTo>
                  <a:pt x="1008080" y="657822"/>
                </a:lnTo>
                <a:close/>
              </a:path>
              <a:path w="1229995" h="873125">
                <a:moveTo>
                  <a:pt x="1065911" y="574294"/>
                </a:moveTo>
                <a:lnTo>
                  <a:pt x="1008080" y="657822"/>
                </a:lnTo>
                <a:lnTo>
                  <a:pt x="1049782" y="686688"/>
                </a:lnTo>
                <a:lnTo>
                  <a:pt x="991996" y="770255"/>
                </a:lnTo>
                <a:lnTo>
                  <a:pt x="1173343" y="770255"/>
                </a:lnTo>
                <a:lnTo>
                  <a:pt x="1065911" y="574294"/>
                </a:lnTo>
                <a:close/>
              </a:path>
              <a:path w="1229995" h="873125">
                <a:moveTo>
                  <a:pt x="57785" y="0"/>
                </a:moveTo>
                <a:lnTo>
                  <a:pt x="0" y="83566"/>
                </a:lnTo>
                <a:lnTo>
                  <a:pt x="950247" y="741354"/>
                </a:lnTo>
                <a:lnTo>
                  <a:pt x="1008080" y="657822"/>
                </a:lnTo>
                <a:lnTo>
                  <a:pt x="57785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071108" y="3208096"/>
            <a:ext cx="16389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445" dirty="0">
                <a:solidFill>
                  <a:srgbClr val="001F5F"/>
                </a:solidFill>
                <a:latin typeface="Times New Roman"/>
                <a:cs typeface="Times New Roman"/>
              </a:rPr>
              <a:t>У</a:t>
            </a:r>
            <a:r>
              <a:rPr sz="40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стная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1377</Words>
  <Application>Microsoft Office PowerPoint</Application>
  <PresentationFormat>Экран (4:3)</PresentationFormat>
  <Paragraphs>213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1" baseType="lpstr">
      <vt:lpstr>Arial</vt:lpstr>
      <vt:lpstr>Calibri</vt:lpstr>
      <vt:lpstr>Times New Roman</vt:lpstr>
      <vt:lpstr>Trebuchet MS</vt:lpstr>
      <vt:lpstr>Office Theme</vt:lpstr>
      <vt:lpstr>Презентация PowerPoint</vt:lpstr>
      <vt:lpstr>Презентация PowerPoint</vt:lpstr>
      <vt:lpstr>http://ege.edu.ru</vt:lpstr>
      <vt:lpstr>ЕГЭ (11 класс) 2020</vt:lpstr>
      <vt:lpstr>ЕГЭ (11 класс) 2020</vt:lpstr>
      <vt:lpstr>Расписание ЕГЭ в 2020 г.   (расписание 2020 г. находится на утверждении)</vt:lpstr>
      <vt:lpstr>Расписание ЕГЭ в 2020 году</vt:lpstr>
      <vt:lpstr>ЕГЭ по математике</vt:lpstr>
      <vt:lpstr>ЕГЭ по английскому языку</vt:lpstr>
      <vt:lpstr>ОСОБЕННОСТИ ЕГЭ</vt:lpstr>
      <vt:lpstr>ОСОБЕННОСТИ ЕГЭ</vt:lpstr>
      <vt:lpstr>ДОПУСК К ГИА</vt:lpstr>
      <vt:lpstr>Итоговое сочинение 2019</vt:lpstr>
      <vt:lpstr>Итоговое сочинение 2019</vt:lpstr>
      <vt:lpstr>Итоговое сочинение 2019</vt:lpstr>
      <vt:lpstr>Итоговое сочинение 2019</vt:lpstr>
      <vt:lpstr>Итоговое сочинение 2019</vt:lpstr>
      <vt:lpstr>Итоговое сочинение 2019</vt:lpstr>
      <vt:lpstr>Итоговое сочинение 2019</vt:lpstr>
      <vt:lpstr>ПРЕДМЕТЫ ЕГЭ</vt:lpstr>
      <vt:lpstr>ПРЕДМЕТЫ ЕГЭ</vt:lpstr>
      <vt:lpstr>ГИА выпускников</vt:lpstr>
      <vt:lpstr>РЕЗУЛЬТАТЫ ЕГЭ</vt:lpstr>
      <vt:lpstr>Презентация PowerPoint</vt:lpstr>
      <vt:lpstr>НЕУДОВЛЕТВОРИТЕЛЬНЫЙ РЕЗУЛЬТАТ</vt:lpstr>
      <vt:lpstr>Презентация PowerPoint</vt:lpstr>
      <vt:lpstr>Презентация PowerPoint</vt:lpstr>
      <vt:lpstr>ДО ПОВТОРНОЙ СДАЧИ ЕГЭ В ТЕКУЩЕМ  ГОДУ НЕ ДОПУСКАЮТСЯ</vt:lpstr>
      <vt:lpstr>ПРИБЫТИЕ В ППЭ</vt:lpstr>
      <vt:lpstr>Презентация PowerPoint</vt:lpstr>
      <vt:lpstr>Презентация PowerPoint</vt:lpstr>
      <vt:lpstr>Презентация PowerPoint</vt:lpstr>
      <vt:lpstr>ПОДАЧА АПЕЛЛЯЦИЙ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Инна Шельмина</dc:creator>
  <cp:lastModifiedBy>Дукова Е.А.</cp:lastModifiedBy>
  <cp:revision>9</cp:revision>
  <dcterms:created xsi:type="dcterms:W3CDTF">2019-10-09T18:55:02Z</dcterms:created>
  <dcterms:modified xsi:type="dcterms:W3CDTF">2019-10-11T15:17:27Z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2019-10-09T00:00:00Z</vt:filetime>
  </property>
</Properties>
</file>